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69" r:id="rId3"/>
    <p:sldId id="270" r:id="rId4"/>
    <p:sldId id="271" r:id="rId5"/>
    <p:sldId id="276" r:id="rId6"/>
    <p:sldId id="277" r:id="rId7"/>
    <p:sldId id="278" r:id="rId8"/>
    <p:sldId id="284" r:id="rId9"/>
    <p:sldId id="279" r:id="rId10"/>
    <p:sldId id="280" r:id="rId11"/>
    <p:sldId id="281" r:id="rId12"/>
    <p:sldId id="282" r:id="rId13"/>
    <p:sldId id="273" r:id="rId14"/>
    <p:sldId id="274" r:id="rId15"/>
    <p:sldId id="275" r:id="rId16"/>
    <p:sldId id="259" r:id="rId17"/>
    <p:sldId id="285" r:id="rId18"/>
    <p:sldId id="260" r:id="rId19"/>
    <p:sldId id="288" r:id="rId20"/>
    <p:sldId id="289" r:id="rId21"/>
    <p:sldId id="290" r:id="rId22"/>
    <p:sldId id="291" r:id="rId23"/>
    <p:sldId id="292" r:id="rId24"/>
    <p:sldId id="287" r:id="rId25"/>
    <p:sldId id="299" r:id="rId26"/>
    <p:sldId id="300" r:id="rId27"/>
    <p:sldId id="301" r:id="rId28"/>
    <p:sldId id="302" r:id="rId29"/>
    <p:sldId id="303" r:id="rId30"/>
    <p:sldId id="304" r:id="rId31"/>
    <p:sldId id="293" r:id="rId32"/>
    <p:sldId id="294" r:id="rId33"/>
    <p:sldId id="295" r:id="rId34"/>
    <p:sldId id="296" r:id="rId35"/>
    <p:sldId id="297" r:id="rId36"/>
    <p:sldId id="298" r:id="rId37"/>
    <p:sldId id="257" r:id="rId38"/>
    <p:sldId id="262" r:id="rId39"/>
    <p:sldId id="263" r:id="rId40"/>
    <p:sldId id="264" r:id="rId41"/>
    <p:sldId id="266" r:id="rId42"/>
    <p:sldId id="267" r:id="rId43"/>
    <p:sldId id="283" r:id="rId44"/>
    <p:sldId id="26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4A4A8F-17FC-46A7-B935-2E171AAF7195}">
          <p14:sldIdLst>
            <p14:sldId id="256"/>
          </p14:sldIdLst>
        </p14:section>
        <p14:section name="Vasil" id="{B393CFFB-82E1-497E-A1E1-A8BEF5D8992E}">
          <p14:sldIdLst>
            <p14:sldId id="269"/>
            <p14:sldId id="270"/>
            <p14:sldId id="271"/>
            <p14:sldId id="276"/>
            <p14:sldId id="277"/>
            <p14:sldId id="278"/>
            <p14:sldId id="284"/>
            <p14:sldId id="279"/>
            <p14:sldId id="280"/>
            <p14:sldId id="281"/>
            <p14:sldId id="282"/>
            <p14:sldId id="273"/>
            <p14:sldId id="274"/>
            <p14:sldId id="275"/>
          </p14:sldIdLst>
        </p14:section>
        <p14:section name="Veselin" id="{8D10BD45-A9A4-475E-826D-E4B5E8C8F8E7}">
          <p14:sldIdLst>
            <p14:sldId id="259"/>
            <p14:sldId id="285"/>
            <p14:sldId id="260"/>
            <p14:sldId id="288"/>
            <p14:sldId id="289"/>
            <p14:sldId id="290"/>
            <p14:sldId id="291"/>
            <p14:sldId id="292"/>
          </p14:sldIdLst>
        </p14:section>
        <p14:section name="Kostadin" id="{527BDCD0-F7AE-4E13-BCC1-E719FCAD6738}">
          <p14:sldIdLst>
            <p14:sldId id="287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Raycho" id="{E9A49544-5DD9-455C-AA95-C67F1C110CB9}">
          <p14:sldIdLst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Yoan" id="{BC1BE659-484F-440E-B760-B74CB9068858}">
          <p14:sldIdLst>
            <p14:sldId id="257"/>
            <p14:sldId id="262"/>
            <p14:sldId id="263"/>
            <p14:sldId id="264"/>
            <p14:sldId id="266"/>
            <p14:sldId id="267"/>
            <p14:sldId id="283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3792" autoAdjust="0"/>
  </p:normalViewPr>
  <p:slideViewPr>
    <p:cSldViewPr snapToGrid="0">
      <p:cViewPr varScale="1">
        <p:scale>
          <a:sx n="82" d="100"/>
          <a:sy n="82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3712D0-D160-400F-B9B8-67661028C3E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01EEA9-1D63-460B-BEA8-8DA90E8EBD52}">
      <dgm:prSet/>
      <dgm:spPr/>
      <dgm:t>
        <a:bodyPr/>
        <a:lstStyle/>
        <a:p>
          <a:r>
            <a:rPr lang="en-US" dirty="0"/>
            <a:t>1. </a:t>
          </a:r>
          <a:r>
            <a:rPr lang="bg-BG" dirty="0"/>
            <a:t>Какво предизвика бурния растеж?</a:t>
          </a:r>
          <a:endParaRPr lang="en-US" dirty="0"/>
        </a:p>
      </dgm:t>
    </dgm:pt>
    <dgm:pt modelId="{21261D03-C241-411C-A586-CBCB439644C3}" type="parTrans" cxnId="{4B838A74-88AE-4C44-8502-BB0200C85DCA}">
      <dgm:prSet/>
      <dgm:spPr/>
      <dgm:t>
        <a:bodyPr/>
        <a:lstStyle/>
        <a:p>
          <a:endParaRPr lang="en-US"/>
        </a:p>
      </dgm:t>
    </dgm:pt>
    <dgm:pt modelId="{97C9AB2A-3BA6-469C-8B30-7E2277D1D61E}" type="sibTrans" cxnId="{4B838A74-88AE-4C44-8502-BB0200C85DCA}">
      <dgm:prSet/>
      <dgm:spPr/>
      <dgm:t>
        <a:bodyPr/>
        <a:lstStyle/>
        <a:p>
          <a:endParaRPr lang="en-US"/>
        </a:p>
      </dgm:t>
    </dgm:pt>
    <dgm:pt modelId="{FCDD8F8F-3A3A-4B76-918E-DB94DD02D8C9}">
      <dgm:prSet/>
      <dgm:spPr/>
      <dgm:t>
        <a:bodyPr/>
        <a:lstStyle/>
        <a:p>
          <a:r>
            <a:rPr lang="en-US" dirty="0"/>
            <a:t>2. </a:t>
          </a:r>
          <a:r>
            <a:rPr lang="bg-BG" dirty="0"/>
            <a:t>Защо прикючи?</a:t>
          </a:r>
          <a:endParaRPr lang="en-US" dirty="0"/>
        </a:p>
      </dgm:t>
    </dgm:pt>
    <dgm:pt modelId="{D6250B0A-FEF8-44BB-97C2-CF5D9FC6AB72}" type="parTrans" cxnId="{A9CDFB30-16D5-4C6C-9169-FDAEA31A295C}">
      <dgm:prSet/>
      <dgm:spPr/>
      <dgm:t>
        <a:bodyPr/>
        <a:lstStyle/>
        <a:p>
          <a:endParaRPr lang="en-US"/>
        </a:p>
      </dgm:t>
    </dgm:pt>
    <dgm:pt modelId="{7763EC09-BFE0-49D2-9F4F-D755FD787192}" type="sibTrans" cxnId="{A9CDFB30-16D5-4C6C-9169-FDAEA31A295C}">
      <dgm:prSet/>
      <dgm:spPr/>
      <dgm:t>
        <a:bodyPr/>
        <a:lstStyle/>
        <a:p>
          <a:endParaRPr lang="en-US"/>
        </a:p>
      </dgm:t>
    </dgm:pt>
    <dgm:pt modelId="{370438CC-BDE7-4A8F-AABB-5D5ED0FDCA9E}">
      <dgm:prSet/>
      <dgm:spPr/>
      <dgm:t>
        <a:bodyPr/>
        <a:lstStyle/>
        <a:p>
          <a:r>
            <a:rPr lang="en-US" dirty="0"/>
            <a:t>3. </a:t>
          </a:r>
          <a:r>
            <a:rPr lang="bg-BG" dirty="0"/>
            <a:t>Ефекта от „</a:t>
          </a:r>
          <a:r>
            <a:rPr lang="en-US" dirty="0"/>
            <a:t>sudden stop</a:t>
          </a:r>
          <a:r>
            <a:rPr lang="bg-BG" dirty="0"/>
            <a:t>“</a:t>
          </a:r>
          <a:r>
            <a:rPr lang="en-US" dirty="0"/>
            <a:t> </a:t>
          </a:r>
          <a:r>
            <a:rPr lang="bg-BG" dirty="0"/>
            <a:t>върху острия спад на производство</a:t>
          </a:r>
          <a:endParaRPr lang="en-US" dirty="0"/>
        </a:p>
      </dgm:t>
    </dgm:pt>
    <dgm:pt modelId="{CA5FA180-8241-4C21-B2D5-AD65F8A1D344}" type="parTrans" cxnId="{4A3542E3-3EC8-4FE3-BF97-71EAF4AEDDC2}">
      <dgm:prSet/>
      <dgm:spPr/>
      <dgm:t>
        <a:bodyPr/>
        <a:lstStyle/>
        <a:p>
          <a:endParaRPr lang="en-US"/>
        </a:p>
      </dgm:t>
    </dgm:pt>
    <dgm:pt modelId="{31C04825-A728-43B9-8409-1F17B3C5401F}" type="sibTrans" cxnId="{4A3542E3-3EC8-4FE3-BF97-71EAF4AEDDC2}">
      <dgm:prSet/>
      <dgm:spPr/>
      <dgm:t>
        <a:bodyPr/>
        <a:lstStyle/>
        <a:p>
          <a:endParaRPr lang="en-US"/>
        </a:p>
      </dgm:t>
    </dgm:pt>
    <dgm:pt modelId="{3F16A9AA-D6DD-4114-A08C-C3960D2B76ED}">
      <dgm:prSet/>
      <dgm:spPr/>
      <dgm:t>
        <a:bodyPr/>
        <a:lstStyle/>
        <a:p>
          <a:r>
            <a:rPr lang="en-US" dirty="0"/>
            <a:t>4. </a:t>
          </a:r>
          <a:r>
            <a:rPr lang="bg-BG" dirty="0"/>
            <a:t>Ролята на финансовата консолидация</a:t>
          </a:r>
          <a:endParaRPr lang="en-US" dirty="0"/>
        </a:p>
      </dgm:t>
    </dgm:pt>
    <dgm:pt modelId="{B65E50BC-3E7E-4F0E-B281-37DBDE4A7D96}" type="parTrans" cxnId="{B02A6F3D-4E41-4721-A387-4BDF3B317344}">
      <dgm:prSet/>
      <dgm:spPr/>
      <dgm:t>
        <a:bodyPr/>
        <a:lstStyle/>
        <a:p>
          <a:endParaRPr lang="en-US"/>
        </a:p>
      </dgm:t>
    </dgm:pt>
    <dgm:pt modelId="{EC28F0FD-7060-4E80-AD48-40C022472F06}" type="sibTrans" cxnId="{B02A6F3D-4E41-4721-A387-4BDF3B317344}">
      <dgm:prSet/>
      <dgm:spPr/>
      <dgm:t>
        <a:bodyPr/>
        <a:lstStyle/>
        <a:p>
          <a:endParaRPr lang="en-US"/>
        </a:p>
      </dgm:t>
    </dgm:pt>
    <dgm:pt modelId="{E38ACA4A-890D-4A45-910E-0C20F04809BE}">
      <dgm:prSet/>
      <dgm:spPr/>
      <dgm:t>
        <a:bodyPr/>
        <a:lstStyle/>
        <a:p>
          <a:r>
            <a:rPr lang="en-US" dirty="0"/>
            <a:t>5. </a:t>
          </a:r>
          <a:r>
            <a:rPr lang="bg-BG" dirty="0"/>
            <a:t>Ролята на вътрешната девалвация</a:t>
          </a:r>
          <a:endParaRPr lang="en-US" dirty="0"/>
        </a:p>
      </dgm:t>
    </dgm:pt>
    <dgm:pt modelId="{4B3FECFB-3467-40DB-BD01-7FB996658C0F}" type="parTrans" cxnId="{14429630-D41D-44DB-8BF8-C76EACC263C2}">
      <dgm:prSet/>
      <dgm:spPr/>
      <dgm:t>
        <a:bodyPr/>
        <a:lstStyle/>
        <a:p>
          <a:endParaRPr lang="en-US"/>
        </a:p>
      </dgm:t>
    </dgm:pt>
    <dgm:pt modelId="{C7E90B73-05E3-44FF-B61C-BFF28FC749BA}" type="sibTrans" cxnId="{14429630-D41D-44DB-8BF8-C76EACC263C2}">
      <dgm:prSet/>
      <dgm:spPr/>
      <dgm:t>
        <a:bodyPr/>
        <a:lstStyle/>
        <a:p>
          <a:endParaRPr lang="en-US"/>
        </a:p>
      </dgm:t>
    </dgm:pt>
    <dgm:pt modelId="{C6D23EF7-14E6-4D33-8ED9-09061C97364B}">
      <dgm:prSet/>
      <dgm:spPr/>
      <dgm:t>
        <a:bodyPr/>
        <a:lstStyle/>
        <a:p>
          <a:r>
            <a:rPr lang="en-US" dirty="0"/>
            <a:t>6. </a:t>
          </a:r>
          <a:r>
            <a:rPr lang="bg-BG" dirty="0"/>
            <a:t>Възстанови ли се БВП към своя потенциален и безработицата към своята естествена норма?</a:t>
          </a:r>
          <a:endParaRPr lang="en-US" dirty="0"/>
        </a:p>
      </dgm:t>
    </dgm:pt>
    <dgm:pt modelId="{374E4DE6-72CB-459C-9D1A-0B4F66E16656}" type="parTrans" cxnId="{03AD5F22-804B-46E5-BC58-20CA68F9900B}">
      <dgm:prSet/>
      <dgm:spPr/>
      <dgm:t>
        <a:bodyPr/>
        <a:lstStyle/>
        <a:p>
          <a:endParaRPr lang="en-US"/>
        </a:p>
      </dgm:t>
    </dgm:pt>
    <dgm:pt modelId="{0AE1473E-EF91-4AF3-A06D-8D89AF98EC36}" type="sibTrans" cxnId="{03AD5F22-804B-46E5-BC58-20CA68F9900B}">
      <dgm:prSet/>
      <dgm:spPr/>
      <dgm:t>
        <a:bodyPr/>
        <a:lstStyle/>
        <a:p>
          <a:endParaRPr lang="en-US"/>
        </a:p>
      </dgm:t>
    </dgm:pt>
    <dgm:pt modelId="{F69A7BD4-9508-43AD-BCB1-3389EA01447A}" type="pres">
      <dgm:prSet presAssocID="{6B3712D0-D160-400F-B9B8-67661028C3E4}" presName="Name0" presStyleCnt="0">
        <dgm:presLayoutVars>
          <dgm:dir/>
          <dgm:resizeHandles val="exact"/>
        </dgm:presLayoutVars>
      </dgm:prSet>
      <dgm:spPr/>
    </dgm:pt>
    <dgm:pt modelId="{09A89846-2B3F-4468-A9C0-B606283159FC}" type="pres">
      <dgm:prSet presAssocID="{BD01EEA9-1D63-460B-BEA8-8DA90E8EBD52}" presName="node" presStyleLbl="node1" presStyleIdx="0" presStyleCnt="6">
        <dgm:presLayoutVars>
          <dgm:bulletEnabled val="1"/>
        </dgm:presLayoutVars>
      </dgm:prSet>
      <dgm:spPr/>
    </dgm:pt>
    <dgm:pt modelId="{AC3C3879-79A0-494E-9EC5-9CDF48580F22}" type="pres">
      <dgm:prSet presAssocID="{97C9AB2A-3BA6-469C-8B30-7E2277D1D61E}" presName="sibTrans" presStyleLbl="sibTrans1D1" presStyleIdx="0" presStyleCnt="5"/>
      <dgm:spPr/>
    </dgm:pt>
    <dgm:pt modelId="{B83D37B9-6F74-4415-B359-21E18A0180D0}" type="pres">
      <dgm:prSet presAssocID="{97C9AB2A-3BA6-469C-8B30-7E2277D1D61E}" presName="connectorText" presStyleLbl="sibTrans1D1" presStyleIdx="0" presStyleCnt="5"/>
      <dgm:spPr/>
    </dgm:pt>
    <dgm:pt modelId="{616DBD11-1C92-450C-9A26-46E0A017A209}" type="pres">
      <dgm:prSet presAssocID="{FCDD8F8F-3A3A-4B76-918E-DB94DD02D8C9}" presName="node" presStyleLbl="node1" presStyleIdx="1" presStyleCnt="6">
        <dgm:presLayoutVars>
          <dgm:bulletEnabled val="1"/>
        </dgm:presLayoutVars>
      </dgm:prSet>
      <dgm:spPr/>
    </dgm:pt>
    <dgm:pt modelId="{13564486-21C5-444A-BA8C-C0FD4D5B483A}" type="pres">
      <dgm:prSet presAssocID="{7763EC09-BFE0-49D2-9F4F-D755FD787192}" presName="sibTrans" presStyleLbl="sibTrans1D1" presStyleIdx="1" presStyleCnt="5"/>
      <dgm:spPr/>
    </dgm:pt>
    <dgm:pt modelId="{6EFC1436-3385-4F97-992B-557FD6DAB292}" type="pres">
      <dgm:prSet presAssocID="{7763EC09-BFE0-49D2-9F4F-D755FD787192}" presName="connectorText" presStyleLbl="sibTrans1D1" presStyleIdx="1" presStyleCnt="5"/>
      <dgm:spPr/>
    </dgm:pt>
    <dgm:pt modelId="{AA9FFCAD-7CAA-4C40-AB46-743507907505}" type="pres">
      <dgm:prSet presAssocID="{370438CC-BDE7-4A8F-AABB-5D5ED0FDCA9E}" presName="node" presStyleLbl="node1" presStyleIdx="2" presStyleCnt="6">
        <dgm:presLayoutVars>
          <dgm:bulletEnabled val="1"/>
        </dgm:presLayoutVars>
      </dgm:prSet>
      <dgm:spPr/>
    </dgm:pt>
    <dgm:pt modelId="{D4F28AE9-C096-4A9A-88E0-64B294D80221}" type="pres">
      <dgm:prSet presAssocID="{31C04825-A728-43B9-8409-1F17B3C5401F}" presName="sibTrans" presStyleLbl="sibTrans1D1" presStyleIdx="2" presStyleCnt="5"/>
      <dgm:spPr/>
    </dgm:pt>
    <dgm:pt modelId="{6433231A-3134-4667-BD1E-B71A29CA9493}" type="pres">
      <dgm:prSet presAssocID="{31C04825-A728-43B9-8409-1F17B3C5401F}" presName="connectorText" presStyleLbl="sibTrans1D1" presStyleIdx="2" presStyleCnt="5"/>
      <dgm:spPr/>
    </dgm:pt>
    <dgm:pt modelId="{420D7AD3-18A1-4C7B-80AA-F7BDD98895CB}" type="pres">
      <dgm:prSet presAssocID="{3F16A9AA-D6DD-4114-A08C-C3960D2B76ED}" presName="node" presStyleLbl="node1" presStyleIdx="3" presStyleCnt="6">
        <dgm:presLayoutVars>
          <dgm:bulletEnabled val="1"/>
        </dgm:presLayoutVars>
      </dgm:prSet>
      <dgm:spPr/>
    </dgm:pt>
    <dgm:pt modelId="{4C68022D-1E9F-4D4D-819D-EFA3697A2E14}" type="pres">
      <dgm:prSet presAssocID="{EC28F0FD-7060-4E80-AD48-40C022472F06}" presName="sibTrans" presStyleLbl="sibTrans1D1" presStyleIdx="3" presStyleCnt="5"/>
      <dgm:spPr/>
    </dgm:pt>
    <dgm:pt modelId="{548A1DD9-A735-4751-BFC7-B4430AE54675}" type="pres">
      <dgm:prSet presAssocID="{EC28F0FD-7060-4E80-AD48-40C022472F06}" presName="connectorText" presStyleLbl="sibTrans1D1" presStyleIdx="3" presStyleCnt="5"/>
      <dgm:spPr/>
    </dgm:pt>
    <dgm:pt modelId="{EFF9CF73-9620-4B8B-B12B-9A7E33566AE1}" type="pres">
      <dgm:prSet presAssocID="{E38ACA4A-890D-4A45-910E-0C20F04809BE}" presName="node" presStyleLbl="node1" presStyleIdx="4" presStyleCnt="6">
        <dgm:presLayoutVars>
          <dgm:bulletEnabled val="1"/>
        </dgm:presLayoutVars>
      </dgm:prSet>
      <dgm:spPr/>
    </dgm:pt>
    <dgm:pt modelId="{3CCE5523-B9C2-410F-98E1-5E549B112362}" type="pres">
      <dgm:prSet presAssocID="{C7E90B73-05E3-44FF-B61C-BFF28FC749BA}" presName="sibTrans" presStyleLbl="sibTrans1D1" presStyleIdx="4" presStyleCnt="5"/>
      <dgm:spPr/>
    </dgm:pt>
    <dgm:pt modelId="{BBEFE3D1-51B4-4392-8FAB-52D1584DAEF8}" type="pres">
      <dgm:prSet presAssocID="{C7E90B73-05E3-44FF-B61C-BFF28FC749BA}" presName="connectorText" presStyleLbl="sibTrans1D1" presStyleIdx="4" presStyleCnt="5"/>
      <dgm:spPr/>
    </dgm:pt>
    <dgm:pt modelId="{36BD6B71-C4E3-4A08-879E-7586B37A2E30}" type="pres">
      <dgm:prSet presAssocID="{C6D23EF7-14E6-4D33-8ED9-09061C97364B}" presName="node" presStyleLbl="node1" presStyleIdx="5" presStyleCnt="6">
        <dgm:presLayoutVars>
          <dgm:bulletEnabled val="1"/>
        </dgm:presLayoutVars>
      </dgm:prSet>
      <dgm:spPr/>
    </dgm:pt>
  </dgm:ptLst>
  <dgm:cxnLst>
    <dgm:cxn modelId="{82AE0802-3C77-4189-873D-EBE6B9DA32F3}" type="presOf" srcId="{BD01EEA9-1D63-460B-BEA8-8DA90E8EBD52}" destId="{09A89846-2B3F-4468-A9C0-B606283159FC}" srcOrd="0" destOrd="0" presId="urn:microsoft.com/office/officeart/2016/7/layout/RepeatingBendingProcessNew"/>
    <dgm:cxn modelId="{B50B9D09-4B97-4FA6-9FFE-2328D91968A8}" type="presOf" srcId="{31C04825-A728-43B9-8409-1F17B3C5401F}" destId="{D4F28AE9-C096-4A9A-88E0-64B294D80221}" srcOrd="0" destOrd="0" presId="urn:microsoft.com/office/officeart/2016/7/layout/RepeatingBendingProcessNew"/>
    <dgm:cxn modelId="{B732FA10-431E-4DAE-A7B3-68EFFA79C1C1}" type="presOf" srcId="{C7E90B73-05E3-44FF-B61C-BFF28FC749BA}" destId="{BBEFE3D1-51B4-4392-8FAB-52D1584DAEF8}" srcOrd="1" destOrd="0" presId="urn:microsoft.com/office/officeart/2016/7/layout/RepeatingBendingProcessNew"/>
    <dgm:cxn modelId="{FBB1A511-5C20-4DFA-8673-217D62131BBB}" type="presOf" srcId="{FCDD8F8F-3A3A-4B76-918E-DB94DD02D8C9}" destId="{616DBD11-1C92-450C-9A26-46E0A017A209}" srcOrd="0" destOrd="0" presId="urn:microsoft.com/office/officeart/2016/7/layout/RepeatingBendingProcessNew"/>
    <dgm:cxn modelId="{E910C216-41FA-40E4-96AF-92B1BC0B24A7}" type="presOf" srcId="{97C9AB2A-3BA6-469C-8B30-7E2277D1D61E}" destId="{B83D37B9-6F74-4415-B359-21E18A0180D0}" srcOrd="1" destOrd="0" presId="urn:microsoft.com/office/officeart/2016/7/layout/RepeatingBendingProcessNew"/>
    <dgm:cxn modelId="{03AD5F22-804B-46E5-BC58-20CA68F9900B}" srcId="{6B3712D0-D160-400F-B9B8-67661028C3E4}" destId="{C6D23EF7-14E6-4D33-8ED9-09061C97364B}" srcOrd="5" destOrd="0" parTransId="{374E4DE6-72CB-459C-9D1A-0B4F66E16656}" sibTransId="{0AE1473E-EF91-4AF3-A06D-8D89AF98EC36}"/>
    <dgm:cxn modelId="{14F04C2D-AB01-4B1B-87F6-21B6DB2BFF59}" type="presOf" srcId="{C6D23EF7-14E6-4D33-8ED9-09061C97364B}" destId="{36BD6B71-C4E3-4A08-879E-7586B37A2E30}" srcOrd="0" destOrd="0" presId="urn:microsoft.com/office/officeart/2016/7/layout/RepeatingBendingProcessNew"/>
    <dgm:cxn modelId="{408BD12E-11EB-455B-A76F-06AD759DFEDE}" type="presOf" srcId="{6B3712D0-D160-400F-B9B8-67661028C3E4}" destId="{F69A7BD4-9508-43AD-BCB1-3389EA01447A}" srcOrd="0" destOrd="0" presId="urn:microsoft.com/office/officeart/2016/7/layout/RepeatingBendingProcessNew"/>
    <dgm:cxn modelId="{14429630-D41D-44DB-8BF8-C76EACC263C2}" srcId="{6B3712D0-D160-400F-B9B8-67661028C3E4}" destId="{E38ACA4A-890D-4A45-910E-0C20F04809BE}" srcOrd="4" destOrd="0" parTransId="{4B3FECFB-3467-40DB-BD01-7FB996658C0F}" sibTransId="{C7E90B73-05E3-44FF-B61C-BFF28FC749BA}"/>
    <dgm:cxn modelId="{A9CDFB30-16D5-4C6C-9169-FDAEA31A295C}" srcId="{6B3712D0-D160-400F-B9B8-67661028C3E4}" destId="{FCDD8F8F-3A3A-4B76-918E-DB94DD02D8C9}" srcOrd="1" destOrd="0" parTransId="{D6250B0A-FEF8-44BB-97C2-CF5D9FC6AB72}" sibTransId="{7763EC09-BFE0-49D2-9F4F-D755FD787192}"/>
    <dgm:cxn modelId="{8E10C536-31D5-48F0-B7B9-8F9D0D1C236D}" type="presOf" srcId="{3F16A9AA-D6DD-4114-A08C-C3960D2B76ED}" destId="{420D7AD3-18A1-4C7B-80AA-F7BDD98895CB}" srcOrd="0" destOrd="0" presId="urn:microsoft.com/office/officeart/2016/7/layout/RepeatingBendingProcessNew"/>
    <dgm:cxn modelId="{05E0EF3A-F3BB-47E3-8143-5F8CB35F085E}" type="presOf" srcId="{7763EC09-BFE0-49D2-9F4F-D755FD787192}" destId="{6EFC1436-3385-4F97-992B-557FD6DAB292}" srcOrd="1" destOrd="0" presId="urn:microsoft.com/office/officeart/2016/7/layout/RepeatingBendingProcessNew"/>
    <dgm:cxn modelId="{B02A6F3D-4E41-4721-A387-4BDF3B317344}" srcId="{6B3712D0-D160-400F-B9B8-67661028C3E4}" destId="{3F16A9AA-D6DD-4114-A08C-C3960D2B76ED}" srcOrd="3" destOrd="0" parTransId="{B65E50BC-3E7E-4F0E-B281-37DBDE4A7D96}" sibTransId="{EC28F0FD-7060-4E80-AD48-40C022472F06}"/>
    <dgm:cxn modelId="{7B2D5C64-A7A8-4862-97DB-DABFE8F10FAC}" type="presOf" srcId="{31C04825-A728-43B9-8409-1F17B3C5401F}" destId="{6433231A-3134-4667-BD1E-B71A29CA9493}" srcOrd="1" destOrd="0" presId="urn:microsoft.com/office/officeart/2016/7/layout/RepeatingBendingProcessNew"/>
    <dgm:cxn modelId="{3F94584E-BD39-40F1-8E6F-C2A932B45934}" type="presOf" srcId="{EC28F0FD-7060-4E80-AD48-40C022472F06}" destId="{4C68022D-1E9F-4D4D-819D-EFA3697A2E14}" srcOrd="0" destOrd="0" presId="urn:microsoft.com/office/officeart/2016/7/layout/RepeatingBendingProcessNew"/>
    <dgm:cxn modelId="{76416454-B813-4315-B588-34D9456CE554}" type="presOf" srcId="{EC28F0FD-7060-4E80-AD48-40C022472F06}" destId="{548A1DD9-A735-4751-BFC7-B4430AE54675}" srcOrd="1" destOrd="0" presId="urn:microsoft.com/office/officeart/2016/7/layout/RepeatingBendingProcessNew"/>
    <dgm:cxn modelId="{4B838A74-88AE-4C44-8502-BB0200C85DCA}" srcId="{6B3712D0-D160-400F-B9B8-67661028C3E4}" destId="{BD01EEA9-1D63-460B-BEA8-8DA90E8EBD52}" srcOrd="0" destOrd="0" parTransId="{21261D03-C241-411C-A586-CBCB439644C3}" sibTransId="{97C9AB2A-3BA6-469C-8B30-7E2277D1D61E}"/>
    <dgm:cxn modelId="{7AB89475-B1AF-40F2-8531-25A69E7E4FE1}" type="presOf" srcId="{7763EC09-BFE0-49D2-9F4F-D755FD787192}" destId="{13564486-21C5-444A-BA8C-C0FD4D5B483A}" srcOrd="0" destOrd="0" presId="urn:microsoft.com/office/officeart/2016/7/layout/RepeatingBendingProcessNew"/>
    <dgm:cxn modelId="{0B286F81-A620-4CD0-93FE-6938CB1B2463}" type="presOf" srcId="{C7E90B73-05E3-44FF-B61C-BFF28FC749BA}" destId="{3CCE5523-B9C2-410F-98E1-5E549B112362}" srcOrd="0" destOrd="0" presId="urn:microsoft.com/office/officeart/2016/7/layout/RepeatingBendingProcessNew"/>
    <dgm:cxn modelId="{745A4DBA-80F9-4E9A-A3F0-75C4CF14F39C}" type="presOf" srcId="{E38ACA4A-890D-4A45-910E-0C20F04809BE}" destId="{EFF9CF73-9620-4B8B-B12B-9A7E33566AE1}" srcOrd="0" destOrd="0" presId="urn:microsoft.com/office/officeart/2016/7/layout/RepeatingBendingProcessNew"/>
    <dgm:cxn modelId="{4951BAC2-9EBA-4C25-B7AF-D3ACD39C0145}" type="presOf" srcId="{97C9AB2A-3BA6-469C-8B30-7E2277D1D61E}" destId="{AC3C3879-79A0-494E-9EC5-9CDF48580F22}" srcOrd="0" destOrd="0" presId="urn:microsoft.com/office/officeart/2016/7/layout/RepeatingBendingProcessNew"/>
    <dgm:cxn modelId="{8EFC2ECA-361E-4DBD-8CE1-B26F29CC449E}" type="presOf" srcId="{370438CC-BDE7-4A8F-AABB-5D5ED0FDCA9E}" destId="{AA9FFCAD-7CAA-4C40-AB46-743507907505}" srcOrd="0" destOrd="0" presId="urn:microsoft.com/office/officeart/2016/7/layout/RepeatingBendingProcessNew"/>
    <dgm:cxn modelId="{4A3542E3-3EC8-4FE3-BF97-71EAF4AEDDC2}" srcId="{6B3712D0-D160-400F-B9B8-67661028C3E4}" destId="{370438CC-BDE7-4A8F-AABB-5D5ED0FDCA9E}" srcOrd="2" destOrd="0" parTransId="{CA5FA180-8241-4C21-B2D5-AD65F8A1D344}" sibTransId="{31C04825-A728-43B9-8409-1F17B3C5401F}"/>
    <dgm:cxn modelId="{65888704-72E0-4F2A-82AA-AC87B69726D5}" type="presParOf" srcId="{F69A7BD4-9508-43AD-BCB1-3389EA01447A}" destId="{09A89846-2B3F-4468-A9C0-B606283159FC}" srcOrd="0" destOrd="0" presId="urn:microsoft.com/office/officeart/2016/7/layout/RepeatingBendingProcessNew"/>
    <dgm:cxn modelId="{AD543A8C-058C-49C9-ACE2-3607788F3CA0}" type="presParOf" srcId="{F69A7BD4-9508-43AD-BCB1-3389EA01447A}" destId="{AC3C3879-79A0-494E-9EC5-9CDF48580F22}" srcOrd="1" destOrd="0" presId="urn:microsoft.com/office/officeart/2016/7/layout/RepeatingBendingProcessNew"/>
    <dgm:cxn modelId="{167E0556-ADA1-4EF7-8F54-3B86DAB83A5C}" type="presParOf" srcId="{AC3C3879-79A0-494E-9EC5-9CDF48580F22}" destId="{B83D37B9-6F74-4415-B359-21E18A0180D0}" srcOrd="0" destOrd="0" presId="urn:microsoft.com/office/officeart/2016/7/layout/RepeatingBendingProcessNew"/>
    <dgm:cxn modelId="{058C51CA-0DF8-43E8-9D12-3F4E889EB7F6}" type="presParOf" srcId="{F69A7BD4-9508-43AD-BCB1-3389EA01447A}" destId="{616DBD11-1C92-450C-9A26-46E0A017A209}" srcOrd="2" destOrd="0" presId="urn:microsoft.com/office/officeart/2016/7/layout/RepeatingBendingProcessNew"/>
    <dgm:cxn modelId="{F4874303-C6AD-431F-8B85-4DBF7A840B36}" type="presParOf" srcId="{F69A7BD4-9508-43AD-BCB1-3389EA01447A}" destId="{13564486-21C5-444A-BA8C-C0FD4D5B483A}" srcOrd="3" destOrd="0" presId="urn:microsoft.com/office/officeart/2016/7/layout/RepeatingBendingProcessNew"/>
    <dgm:cxn modelId="{1F4AD4D7-61C2-4BB2-8FA4-9D82EF545B24}" type="presParOf" srcId="{13564486-21C5-444A-BA8C-C0FD4D5B483A}" destId="{6EFC1436-3385-4F97-992B-557FD6DAB292}" srcOrd="0" destOrd="0" presId="urn:microsoft.com/office/officeart/2016/7/layout/RepeatingBendingProcessNew"/>
    <dgm:cxn modelId="{E74DC283-9C72-44AA-910C-8D5A424A1282}" type="presParOf" srcId="{F69A7BD4-9508-43AD-BCB1-3389EA01447A}" destId="{AA9FFCAD-7CAA-4C40-AB46-743507907505}" srcOrd="4" destOrd="0" presId="urn:microsoft.com/office/officeart/2016/7/layout/RepeatingBendingProcessNew"/>
    <dgm:cxn modelId="{DCD048D9-6367-4BD3-A30E-E1509B8DC42E}" type="presParOf" srcId="{F69A7BD4-9508-43AD-BCB1-3389EA01447A}" destId="{D4F28AE9-C096-4A9A-88E0-64B294D80221}" srcOrd="5" destOrd="0" presId="urn:microsoft.com/office/officeart/2016/7/layout/RepeatingBendingProcessNew"/>
    <dgm:cxn modelId="{E81C981C-82D2-407D-B43A-40B08745D134}" type="presParOf" srcId="{D4F28AE9-C096-4A9A-88E0-64B294D80221}" destId="{6433231A-3134-4667-BD1E-B71A29CA9493}" srcOrd="0" destOrd="0" presId="urn:microsoft.com/office/officeart/2016/7/layout/RepeatingBendingProcessNew"/>
    <dgm:cxn modelId="{B04301B7-521A-430A-8D20-203C6B75684F}" type="presParOf" srcId="{F69A7BD4-9508-43AD-BCB1-3389EA01447A}" destId="{420D7AD3-18A1-4C7B-80AA-F7BDD98895CB}" srcOrd="6" destOrd="0" presId="urn:microsoft.com/office/officeart/2016/7/layout/RepeatingBendingProcessNew"/>
    <dgm:cxn modelId="{5AF3CD3E-41AE-4961-9E60-B6213173B5D3}" type="presParOf" srcId="{F69A7BD4-9508-43AD-BCB1-3389EA01447A}" destId="{4C68022D-1E9F-4D4D-819D-EFA3697A2E14}" srcOrd="7" destOrd="0" presId="urn:microsoft.com/office/officeart/2016/7/layout/RepeatingBendingProcessNew"/>
    <dgm:cxn modelId="{DC1000E5-1AB9-4322-8787-EC9B2E23DF1A}" type="presParOf" srcId="{4C68022D-1E9F-4D4D-819D-EFA3697A2E14}" destId="{548A1DD9-A735-4751-BFC7-B4430AE54675}" srcOrd="0" destOrd="0" presId="urn:microsoft.com/office/officeart/2016/7/layout/RepeatingBendingProcessNew"/>
    <dgm:cxn modelId="{1722F83D-0AE4-4CB1-BC72-F3E249B9E8F9}" type="presParOf" srcId="{F69A7BD4-9508-43AD-BCB1-3389EA01447A}" destId="{EFF9CF73-9620-4B8B-B12B-9A7E33566AE1}" srcOrd="8" destOrd="0" presId="urn:microsoft.com/office/officeart/2016/7/layout/RepeatingBendingProcessNew"/>
    <dgm:cxn modelId="{F4BF3C44-CA6E-4739-A647-F78EB1CA1C3A}" type="presParOf" srcId="{F69A7BD4-9508-43AD-BCB1-3389EA01447A}" destId="{3CCE5523-B9C2-410F-98E1-5E549B112362}" srcOrd="9" destOrd="0" presId="urn:microsoft.com/office/officeart/2016/7/layout/RepeatingBendingProcessNew"/>
    <dgm:cxn modelId="{5E311DB9-54DD-45BF-8D08-7235541C67D1}" type="presParOf" srcId="{3CCE5523-B9C2-410F-98E1-5E549B112362}" destId="{BBEFE3D1-51B4-4392-8FAB-52D1584DAEF8}" srcOrd="0" destOrd="0" presId="urn:microsoft.com/office/officeart/2016/7/layout/RepeatingBendingProcessNew"/>
    <dgm:cxn modelId="{359339F3-E88A-4BCF-B81F-8F6154E40D2E}" type="presParOf" srcId="{F69A7BD4-9508-43AD-BCB1-3389EA01447A}" destId="{36BD6B71-C4E3-4A08-879E-7586B37A2E3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454D5-DA47-4C96-A621-62EF4CC3BCF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F64CBF0-2C54-4AE6-A2E0-BD40D09EBB15}">
      <dgm:prSet/>
      <dgm:spPr/>
      <dgm:t>
        <a:bodyPr/>
        <a:lstStyle/>
        <a:p>
          <a:r>
            <a:rPr lang="bg-BG"/>
            <a:t>Увеличение на вноса като процент от БВП</a:t>
          </a:r>
          <a:r>
            <a:rPr lang="en-US"/>
            <a:t>.</a:t>
          </a:r>
          <a:r>
            <a:rPr lang="bg-BG"/>
            <a:t> </a:t>
          </a:r>
          <a:endParaRPr lang="en-US"/>
        </a:p>
      </dgm:t>
    </dgm:pt>
    <dgm:pt modelId="{A1FA57E6-AC6C-4666-ADAC-A5132B0A97FF}" type="parTrans" cxnId="{5E08EA5A-C3CA-474A-84A7-78E111B1926A}">
      <dgm:prSet/>
      <dgm:spPr/>
      <dgm:t>
        <a:bodyPr/>
        <a:lstStyle/>
        <a:p>
          <a:endParaRPr lang="en-US"/>
        </a:p>
      </dgm:t>
    </dgm:pt>
    <dgm:pt modelId="{D9C45AC6-6889-4669-AB33-50F3F0BD657F}" type="sibTrans" cxnId="{5E08EA5A-C3CA-474A-84A7-78E111B1926A}">
      <dgm:prSet/>
      <dgm:spPr/>
      <dgm:t>
        <a:bodyPr/>
        <a:lstStyle/>
        <a:p>
          <a:endParaRPr lang="en-US"/>
        </a:p>
      </dgm:t>
    </dgm:pt>
    <dgm:pt modelId="{7081CE6B-A03A-43B9-B4A6-5A7936A11F61}">
      <dgm:prSet/>
      <dgm:spPr/>
      <dgm:t>
        <a:bodyPr/>
        <a:lstStyle/>
        <a:p>
          <a:r>
            <a:rPr lang="bg-BG"/>
            <a:t>Вътрешното търсене се увеличава много по-бързо от колкото БВП.</a:t>
          </a:r>
          <a:endParaRPr lang="en-US"/>
        </a:p>
      </dgm:t>
    </dgm:pt>
    <dgm:pt modelId="{BD056E09-9028-49DC-8DB3-4ACBB990E093}" type="parTrans" cxnId="{BA4736B5-7895-4F65-A7CD-C435E853098D}">
      <dgm:prSet/>
      <dgm:spPr/>
      <dgm:t>
        <a:bodyPr/>
        <a:lstStyle/>
        <a:p>
          <a:endParaRPr lang="en-US"/>
        </a:p>
      </dgm:t>
    </dgm:pt>
    <dgm:pt modelId="{D9A09FD7-7035-47E1-B043-2520AB2D546C}" type="sibTrans" cxnId="{BA4736B5-7895-4F65-A7CD-C435E853098D}">
      <dgm:prSet/>
      <dgm:spPr/>
      <dgm:t>
        <a:bodyPr/>
        <a:lstStyle/>
        <a:p>
          <a:endParaRPr lang="en-US"/>
        </a:p>
      </dgm:t>
    </dgm:pt>
    <dgm:pt modelId="{024DAE2A-811E-4873-A743-EFC435D48F40}">
      <dgm:prSet/>
      <dgm:spPr/>
      <dgm:t>
        <a:bodyPr/>
        <a:lstStyle/>
        <a:p>
          <a:r>
            <a:rPr lang="en-US"/>
            <a:t>X</a:t>
          </a:r>
          <a:r>
            <a:rPr lang="bg-BG"/>
            <a:t>ората започват да предпочитат високо качествени чужди блага</a:t>
          </a:r>
          <a:endParaRPr lang="en-US"/>
        </a:p>
      </dgm:t>
    </dgm:pt>
    <dgm:pt modelId="{5FA24421-C992-434D-B0B7-0966D25B4803}" type="parTrans" cxnId="{72970E40-E3D4-40C2-AC5F-D9F3C6D53D16}">
      <dgm:prSet/>
      <dgm:spPr/>
      <dgm:t>
        <a:bodyPr/>
        <a:lstStyle/>
        <a:p>
          <a:endParaRPr lang="en-US"/>
        </a:p>
      </dgm:t>
    </dgm:pt>
    <dgm:pt modelId="{0A7017F4-18C0-4215-BFFC-3559F80EE71C}" type="sibTrans" cxnId="{72970E40-E3D4-40C2-AC5F-D9F3C6D53D16}">
      <dgm:prSet/>
      <dgm:spPr/>
      <dgm:t>
        <a:bodyPr/>
        <a:lstStyle/>
        <a:p>
          <a:endParaRPr lang="en-US"/>
        </a:p>
      </dgm:t>
    </dgm:pt>
    <dgm:pt modelId="{3C02C4CE-2835-45AF-8335-0AE207389FEE}">
      <dgm:prSet/>
      <dgm:spPr/>
      <dgm:t>
        <a:bodyPr/>
        <a:lstStyle/>
        <a:p>
          <a:r>
            <a:rPr lang="bg-BG"/>
            <a:t>Увеличава се търговския дефицит.</a:t>
          </a:r>
          <a:endParaRPr lang="en-US"/>
        </a:p>
      </dgm:t>
    </dgm:pt>
    <dgm:pt modelId="{65ADABD7-90AD-4334-9C16-29C3CEC879B5}" type="parTrans" cxnId="{89CEE244-CBFA-45A4-8BD5-CBC94804723F}">
      <dgm:prSet/>
      <dgm:spPr/>
      <dgm:t>
        <a:bodyPr/>
        <a:lstStyle/>
        <a:p>
          <a:endParaRPr lang="en-US"/>
        </a:p>
      </dgm:t>
    </dgm:pt>
    <dgm:pt modelId="{03B71830-3D58-4D42-8D6B-3EC2BBA8A444}" type="sibTrans" cxnId="{89CEE244-CBFA-45A4-8BD5-CBC94804723F}">
      <dgm:prSet/>
      <dgm:spPr/>
      <dgm:t>
        <a:bodyPr/>
        <a:lstStyle/>
        <a:p>
          <a:endParaRPr lang="en-US"/>
        </a:p>
      </dgm:t>
    </dgm:pt>
    <dgm:pt modelId="{01B4F753-E8AC-491D-BBAF-75FCDD0B4332}">
      <dgm:prSet/>
      <dgm:spPr/>
      <dgm:t>
        <a:bodyPr/>
        <a:lstStyle/>
        <a:p>
          <a:r>
            <a:rPr lang="bg-BG"/>
            <a:t>Следователно се наблюдава поскъпване на реалния валутен курс</a:t>
          </a:r>
          <a:endParaRPr lang="en-US"/>
        </a:p>
      </dgm:t>
    </dgm:pt>
    <dgm:pt modelId="{52E0B748-4755-4146-AC28-F1DE5D88F265}" type="parTrans" cxnId="{25895D2D-BB3D-4A93-9D76-9BBB71542887}">
      <dgm:prSet/>
      <dgm:spPr/>
      <dgm:t>
        <a:bodyPr/>
        <a:lstStyle/>
        <a:p>
          <a:endParaRPr lang="en-US"/>
        </a:p>
      </dgm:t>
    </dgm:pt>
    <dgm:pt modelId="{8312B9B4-5E8D-4AF2-A5C4-8579EC8807A3}" type="sibTrans" cxnId="{25895D2D-BB3D-4A93-9D76-9BBB71542887}">
      <dgm:prSet/>
      <dgm:spPr/>
      <dgm:t>
        <a:bodyPr/>
        <a:lstStyle/>
        <a:p>
          <a:endParaRPr lang="en-US"/>
        </a:p>
      </dgm:t>
    </dgm:pt>
    <dgm:pt modelId="{5C14D314-4E8E-49D5-9E64-3F6B9B46D105}" type="pres">
      <dgm:prSet presAssocID="{FD2454D5-DA47-4C96-A621-62EF4CC3BCF3}" presName="outerComposite" presStyleCnt="0">
        <dgm:presLayoutVars>
          <dgm:chMax val="5"/>
          <dgm:dir/>
          <dgm:resizeHandles val="exact"/>
        </dgm:presLayoutVars>
      </dgm:prSet>
      <dgm:spPr/>
    </dgm:pt>
    <dgm:pt modelId="{2EA8C180-FA77-45E9-896B-9BD6215C27B8}" type="pres">
      <dgm:prSet presAssocID="{FD2454D5-DA47-4C96-A621-62EF4CC3BCF3}" presName="dummyMaxCanvas" presStyleCnt="0">
        <dgm:presLayoutVars/>
      </dgm:prSet>
      <dgm:spPr/>
    </dgm:pt>
    <dgm:pt modelId="{14138F21-DD6A-4D96-B922-B271AE6F46FF}" type="pres">
      <dgm:prSet presAssocID="{FD2454D5-DA47-4C96-A621-62EF4CC3BCF3}" presName="FiveNodes_1" presStyleLbl="node1" presStyleIdx="0" presStyleCnt="5">
        <dgm:presLayoutVars>
          <dgm:bulletEnabled val="1"/>
        </dgm:presLayoutVars>
      </dgm:prSet>
      <dgm:spPr/>
    </dgm:pt>
    <dgm:pt modelId="{213EA1F9-F21B-484F-A4DA-85288A673B40}" type="pres">
      <dgm:prSet presAssocID="{FD2454D5-DA47-4C96-A621-62EF4CC3BCF3}" presName="FiveNodes_2" presStyleLbl="node1" presStyleIdx="1" presStyleCnt="5">
        <dgm:presLayoutVars>
          <dgm:bulletEnabled val="1"/>
        </dgm:presLayoutVars>
      </dgm:prSet>
      <dgm:spPr/>
    </dgm:pt>
    <dgm:pt modelId="{D98F42AF-39F2-4C7C-B210-AD573F3D432E}" type="pres">
      <dgm:prSet presAssocID="{FD2454D5-DA47-4C96-A621-62EF4CC3BCF3}" presName="FiveNodes_3" presStyleLbl="node1" presStyleIdx="2" presStyleCnt="5">
        <dgm:presLayoutVars>
          <dgm:bulletEnabled val="1"/>
        </dgm:presLayoutVars>
      </dgm:prSet>
      <dgm:spPr/>
    </dgm:pt>
    <dgm:pt modelId="{2B6781AD-DF37-4514-85EC-B08F8BE8571D}" type="pres">
      <dgm:prSet presAssocID="{FD2454D5-DA47-4C96-A621-62EF4CC3BCF3}" presName="FiveNodes_4" presStyleLbl="node1" presStyleIdx="3" presStyleCnt="5">
        <dgm:presLayoutVars>
          <dgm:bulletEnabled val="1"/>
        </dgm:presLayoutVars>
      </dgm:prSet>
      <dgm:spPr/>
    </dgm:pt>
    <dgm:pt modelId="{EB4FAB3A-6338-4B00-AE75-D187844FBFA2}" type="pres">
      <dgm:prSet presAssocID="{FD2454D5-DA47-4C96-A621-62EF4CC3BCF3}" presName="FiveNodes_5" presStyleLbl="node1" presStyleIdx="4" presStyleCnt="5">
        <dgm:presLayoutVars>
          <dgm:bulletEnabled val="1"/>
        </dgm:presLayoutVars>
      </dgm:prSet>
      <dgm:spPr/>
    </dgm:pt>
    <dgm:pt modelId="{68A54316-DAD0-4E37-8EF1-E5A6C7D5A7C6}" type="pres">
      <dgm:prSet presAssocID="{FD2454D5-DA47-4C96-A621-62EF4CC3BCF3}" presName="FiveConn_1-2" presStyleLbl="fgAccFollowNode1" presStyleIdx="0" presStyleCnt="4">
        <dgm:presLayoutVars>
          <dgm:bulletEnabled val="1"/>
        </dgm:presLayoutVars>
      </dgm:prSet>
      <dgm:spPr/>
    </dgm:pt>
    <dgm:pt modelId="{88800642-2893-4513-BC20-9098F70B3DD8}" type="pres">
      <dgm:prSet presAssocID="{FD2454D5-DA47-4C96-A621-62EF4CC3BCF3}" presName="FiveConn_2-3" presStyleLbl="fgAccFollowNode1" presStyleIdx="1" presStyleCnt="4">
        <dgm:presLayoutVars>
          <dgm:bulletEnabled val="1"/>
        </dgm:presLayoutVars>
      </dgm:prSet>
      <dgm:spPr/>
    </dgm:pt>
    <dgm:pt modelId="{2EA3099C-615C-410B-AFEC-95C130444CBE}" type="pres">
      <dgm:prSet presAssocID="{FD2454D5-DA47-4C96-A621-62EF4CC3BCF3}" presName="FiveConn_3-4" presStyleLbl="fgAccFollowNode1" presStyleIdx="2" presStyleCnt="4">
        <dgm:presLayoutVars>
          <dgm:bulletEnabled val="1"/>
        </dgm:presLayoutVars>
      </dgm:prSet>
      <dgm:spPr/>
    </dgm:pt>
    <dgm:pt modelId="{28D7BEF3-E2FC-4A76-B029-032DF70FE848}" type="pres">
      <dgm:prSet presAssocID="{FD2454D5-DA47-4C96-A621-62EF4CC3BCF3}" presName="FiveConn_4-5" presStyleLbl="fgAccFollowNode1" presStyleIdx="3" presStyleCnt="4">
        <dgm:presLayoutVars>
          <dgm:bulletEnabled val="1"/>
        </dgm:presLayoutVars>
      </dgm:prSet>
      <dgm:spPr/>
    </dgm:pt>
    <dgm:pt modelId="{74929041-4700-41BB-B453-C88EF9B26CC9}" type="pres">
      <dgm:prSet presAssocID="{FD2454D5-DA47-4C96-A621-62EF4CC3BCF3}" presName="FiveNodes_1_text" presStyleLbl="node1" presStyleIdx="4" presStyleCnt="5">
        <dgm:presLayoutVars>
          <dgm:bulletEnabled val="1"/>
        </dgm:presLayoutVars>
      </dgm:prSet>
      <dgm:spPr/>
    </dgm:pt>
    <dgm:pt modelId="{717FD83E-89CD-42F7-A8A2-70D6545651E8}" type="pres">
      <dgm:prSet presAssocID="{FD2454D5-DA47-4C96-A621-62EF4CC3BCF3}" presName="FiveNodes_2_text" presStyleLbl="node1" presStyleIdx="4" presStyleCnt="5">
        <dgm:presLayoutVars>
          <dgm:bulletEnabled val="1"/>
        </dgm:presLayoutVars>
      </dgm:prSet>
      <dgm:spPr/>
    </dgm:pt>
    <dgm:pt modelId="{715D6C81-753F-41D3-B5CC-41CBB88DAA77}" type="pres">
      <dgm:prSet presAssocID="{FD2454D5-DA47-4C96-A621-62EF4CC3BCF3}" presName="FiveNodes_3_text" presStyleLbl="node1" presStyleIdx="4" presStyleCnt="5">
        <dgm:presLayoutVars>
          <dgm:bulletEnabled val="1"/>
        </dgm:presLayoutVars>
      </dgm:prSet>
      <dgm:spPr/>
    </dgm:pt>
    <dgm:pt modelId="{8B6B6950-244C-44EF-BD64-49C3096ABFA4}" type="pres">
      <dgm:prSet presAssocID="{FD2454D5-DA47-4C96-A621-62EF4CC3BCF3}" presName="FiveNodes_4_text" presStyleLbl="node1" presStyleIdx="4" presStyleCnt="5">
        <dgm:presLayoutVars>
          <dgm:bulletEnabled val="1"/>
        </dgm:presLayoutVars>
      </dgm:prSet>
      <dgm:spPr/>
    </dgm:pt>
    <dgm:pt modelId="{33ADC846-5495-4A13-BBEA-266A11C39248}" type="pres">
      <dgm:prSet presAssocID="{FD2454D5-DA47-4C96-A621-62EF4CC3BCF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0958719-0DA0-41FA-98ED-45117262E866}" type="presOf" srcId="{FD2454D5-DA47-4C96-A621-62EF4CC3BCF3}" destId="{5C14D314-4E8E-49D5-9E64-3F6B9B46D105}" srcOrd="0" destOrd="0" presId="urn:microsoft.com/office/officeart/2005/8/layout/vProcess5"/>
    <dgm:cxn modelId="{25895D2D-BB3D-4A93-9D76-9BBB71542887}" srcId="{FD2454D5-DA47-4C96-A621-62EF4CC3BCF3}" destId="{01B4F753-E8AC-491D-BBAF-75FCDD0B4332}" srcOrd="4" destOrd="0" parTransId="{52E0B748-4755-4146-AC28-F1DE5D88F265}" sibTransId="{8312B9B4-5E8D-4AF2-A5C4-8579EC8807A3}"/>
    <dgm:cxn modelId="{72970E40-E3D4-40C2-AC5F-D9F3C6D53D16}" srcId="{FD2454D5-DA47-4C96-A621-62EF4CC3BCF3}" destId="{024DAE2A-811E-4873-A743-EFC435D48F40}" srcOrd="2" destOrd="0" parTransId="{5FA24421-C992-434D-B0B7-0966D25B4803}" sibTransId="{0A7017F4-18C0-4215-BFFC-3559F80EE71C}"/>
    <dgm:cxn modelId="{89CEE244-CBFA-45A4-8BD5-CBC94804723F}" srcId="{FD2454D5-DA47-4C96-A621-62EF4CC3BCF3}" destId="{3C02C4CE-2835-45AF-8335-0AE207389FEE}" srcOrd="3" destOrd="0" parTransId="{65ADABD7-90AD-4334-9C16-29C3CEC879B5}" sibTransId="{03B71830-3D58-4D42-8D6B-3EC2BBA8A444}"/>
    <dgm:cxn modelId="{D6E4CD45-8126-43D9-A1E7-BEA327D34962}" type="presOf" srcId="{7081CE6B-A03A-43B9-B4A6-5A7936A11F61}" destId="{717FD83E-89CD-42F7-A8A2-70D6545651E8}" srcOrd="1" destOrd="0" presId="urn:microsoft.com/office/officeart/2005/8/layout/vProcess5"/>
    <dgm:cxn modelId="{5E08EA5A-C3CA-474A-84A7-78E111B1926A}" srcId="{FD2454D5-DA47-4C96-A621-62EF4CC3BCF3}" destId="{BF64CBF0-2C54-4AE6-A2E0-BD40D09EBB15}" srcOrd="0" destOrd="0" parTransId="{A1FA57E6-AC6C-4666-ADAC-A5132B0A97FF}" sibTransId="{D9C45AC6-6889-4669-AB33-50F3F0BD657F}"/>
    <dgm:cxn modelId="{39D69498-2516-489B-8706-886C66719D6F}" type="presOf" srcId="{D9A09FD7-7035-47E1-B043-2520AB2D546C}" destId="{88800642-2893-4513-BC20-9098F70B3DD8}" srcOrd="0" destOrd="0" presId="urn:microsoft.com/office/officeart/2005/8/layout/vProcess5"/>
    <dgm:cxn modelId="{907B019B-7F1B-4B71-AA1F-E0F4244E88AA}" type="presOf" srcId="{D9C45AC6-6889-4669-AB33-50F3F0BD657F}" destId="{68A54316-DAD0-4E37-8EF1-E5A6C7D5A7C6}" srcOrd="0" destOrd="0" presId="urn:microsoft.com/office/officeart/2005/8/layout/vProcess5"/>
    <dgm:cxn modelId="{22754DA2-854A-4300-B248-8D47BA56EE14}" type="presOf" srcId="{0A7017F4-18C0-4215-BFFC-3559F80EE71C}" destId="{2EA3099C-615C-410B-AFEC-95C130444CBE}" srcOrd="0" destOrd="0" presId="urn:microsoft.com/office/officeart/2005/8/layout/vProcess5"/>
    <dgm:cxn modelId="{BA4736B5-7895-4F65-A7CD-C435E853098D}" srcId="{FD2454D5-DA47-4C96-A621-62EF4CC3BCF3}" destId="{7081CE6B-A03A-43B9-B4A6-5A7936A11F61}" srcOrd="1" destOrd="0" parTransId="{BD056E09-9028-49DC-8DB3-4ACBB990E093}" sibTransId="{D9A09FD7-7035-47E1-B043-2520AB2D546C}"/>
    <dgm:cxn modelId="{546806C7-A4E8-4655-BF31-1DD9CCBA23B2}" type="presOf" srcId="{024DAE2A-811E-4873-A743-EFC435D48F40}" destId="{D98F42AF-39F2-4C7C-B210-AD573F3D432E}" srcOrd="0" destOrd="0" presId="urn:microsoft.com/office/officeart/2005/8/layout/vProcess5"/>
    <dgm:cxn modelId="{C230A2D8-3C3F-4649-B945-7B6C701478A6}" type="presOf" srcId="{01B4F753-E8AC-491D-BBAF-75FCDD0B4332}" destId="{EB4FAB3A-6338-4B00-AE75-D187844FBFA2}" srcOrd="0" destOrd="0" presId="urn:microsoft.com/office/officeart/2005/8/layout/vProcess5"/>
    <dgm:cxn modelId="{19E035D9-C7F8-4871-9109-2D870B14E50B}" type="presOf" srcId="{3C02C4CE-2835-45AF-8335-0AE207389FEE}" destId="{2B6781AD-DF37-4514-85EC-B08F8BE8571D}" srcOrd="0" destOrd="0" presId="urn:microsoft.com/office/officeart/2005/8/layout/vProcess5"/>
    <dgm:cxn modelId="{9B6E6EDB-C8ED-4751-869D-7B7CDA0E7C1C}" type="presOf" srcId="{7081CE6B-A03A-43B9-B4A6-5A7936A11F61}" destId="{213EA1F9-F21B-484F-A4DA-85288A673B40}" srcOrd="0" destOrd="0" presId="urn:microsoft.com/office/officeart/2005/8/layout/vProcess5"/>
    <dgm:cxn modelId="{D063A3DC-5269-44C3-9D2D-2B33861102D4}" type="presOf" srcId="{BF64CBF0-2C54-4AE6-A2E0-BD40D09EBB15}" destId="{14138F21-DD6A-4D96-B922-B271AE6F46FF}" srcOrd="0" destOrd="0" presId="urn:microsoft.com/office/officeart/2005/8/layout/vProcess5"/>
    <dgm:cxn modelId="{C8AD92DF-2EE2-410D-AD9D-DB4B7A7BF475}" type="presOf" srcId="{03B71830-3D58-4D42-8D6B-3EC2BBA8A444}" destId="{28D7BEF3-E2FC-4A76-B029-032DF70FE848}" srcOrd="0" destOrd="0" presId="urn:microsoft.com/office/officeart/2005/8/layout/vProcess5"/>
    <dgm:cxn modelId="{07CA2BE8-FCB5-4365-A60C-B63957DFDE66}" type="presOf" srcId="{01B4F753-E8AC-491D-BBAF-75FCDD0B4332}" destId="{33ADC846-5495-4A13-BBEA-266A11C39248}" srcOrd="1" destOrd="0" presId="urn:microsoft.com/office/officeart/2005/8/layout/vProcess5"/>
    <dgm:cxn modelId="{C7D983F5-A658-4C16-B8B7-719D2FF1E5F5}" type="presOf" srcId="{024DAE2A-811E-4873-A743-EFC435D48F40}" destId="{715D6C81-753F-41D3-B5CC-41CBB88DAA77}" srcOrd="1" destOrd="0" presId="urn:microsoft.com/office/officeart/2005/8/layout/vProcess5"/>
    <dgm:cxn modelId="{802BAAF7-D7F4-486E-8E5D-702641E1160A}" type="presOf" srcId="{BF64CBF0-2C54-4AE6-A2E0-BD40D09EBB15}" destId="{74929041-4700-41BB-B453-C88EF9B26CC9}" srcOrd="1" destOrd="0" presId="urn:microsoft.com/office/officeart/2005/8/layout/vProcess5"/>
    <dgm:cxn modelId="{BAF2BCFD-933B-4E1F-9850-50AFB2B9ABAE}" type="presOf" srcId="{3C02C4CE-2835-45AF-8335-0AE207389FEE}" destId="{8B6B6950-244C-44EF-BD64-49C3096ABFA4}" srcOrd="1" destOrd="0" presId="urn:microsoft.com/office/officeart/2005/8/layout/vProcess5"/>
    <dgm:cxn modelId="{EEBFC59D-CAFE-40D3-9334-62D914663E33}" type="presParOf" srcId="{5C14D314-4E8E-49D5-9E64-3F6B9B46D105}" destId="{2EA8C180-FA77-45E9-896B-9BD6215C27B8}" srcOrd="0" destOrd="0" presId="urn:microsoft.com/office/officeart/2005/8/layout/vProcess5"/>
    <dgm:cxn modelId="{4C6ECB4A-1B68-465A-81CA-B065055A0C84}" type="presParOf" srcId="{5C14D314-4E8E-49D5-9E64-3F6B9B46D105}" destId="{14138F21-DD6A-4D96-B922-B271AE6F46FF}" srcOrd="1" destOrd="0" presId="urn:microsoft.com/office/officeart/2005/8/layout/vProcess5"/>
    <dgm:cxn modelId="{11C89E10-54A7-41ED-BAE4-9F3729C673FF}" type="presParOf" srcId="{5C14D314-4E8E-49D5-9E64-3F6B9B46D105}" destId="{213EA1F9-F21B-484F-A4DA-85288A673B40}" srcOrd="2" destOrd="0" presId="urn:microsoft.com/office/officeart/2005/8/layout/vProcess5"/>
    <dgm:cxn modelId="{B110D63A-9051-4166-8983-3C5B85485D41}" type="presParOf" srcId="{5C14D314-4E8E-49D5-9E64-3F6B9B46D105}" destId="{D98F42AF-39F2-4C7C-B210-AD573F3D432E}" srcOrd="3" destOrd="0" presId="urn:microsoft.com/office/officeart/2005/8/layout/vProcess5"/>
    <dgm:cxn modelId="{28866F84-08AD-4FF5-B64B-496154B24C25}" type="presParOf" srcId="{5C14D314-4E8E-49D5-9E64-3F6B9B46D105}" destId="{2B6781AD-DF37-4514-85EC-B08F8BE8571D}" srcOrd="4" destOrd="0" presId="urn:microsoft.com/office/officeart/2005/8/layout/vProcess5"/>
    <dgm:cxn modelId="{8808ED0D-4A14-49B7-98E5-F93E69FCA158}" type="presParOf" srcId="{5C14D314-4E8E-49D5-9E64-3F6B9B46D105}" destId="{EB4FAB3A-6338-4B00-AE75-D187844FBFA2}" srcOrd="5" destOrd="0" presId="urn:microsoft.com/office/officeart/2005/8/layout/vProcess5"/>
    <dgm:cxn modelId="{9237890F-830E-4E3E-99DC-1FAF8FE7B183}" type="presParOf" srcId="{5C14D314-4E8E-49D5-9E64-3F6B9B46D105}" destId="{68A54316-DAD0-4E37-8EF1-E5A6C7D5A7C6}" srcOrd="6" destOrd="0" presId="urn:microsoft.com/office/officeart/2005/8/layout/vProcess5"/>
    <dgm:cxn modelId="{9ED40516-181A-4221-AD6B-DBACBBA280CB}" type="presParOf" srcId="{5C14D314-4E8E-49D5-9E64-3F6B9B46D105}" destId="{88800642-2893-4513-BC20-9098F70B3DD8}" srcOrd="7" destOrd="0" presId="urn:microsoft.com/office/officeart/2005/8/layout/vProcess5"/>
    <dgm:cxn modelId="{15CD9589-916B-40B8-A0D6-1003D3FAC910}" type="presParOf" srcId="{5C14D314-4E8E-49D5-9E64-3F6B9B46D105}" destId="{2EA3099C-615C-410B-AFEC-95C130444CBE}" srcOrd="8" destOrd="0" presId="urn:microsoft.com/office/officeart/2005/8/layout/vProcess5"/>
    <dgm:cxn modelId="{00C7CC62-1AEB-4E34-A640-9A3A838A826D}" type="presParOf" srcId="{5C14D314-4E8E-49D5-9E64-3F6B9B46D105}" destId="{28D7BEF3-E2FC-4A76-B029-032DF70FE848}" srcOrd="9" destOrd="0" presId="urn:microsoft.com/office/officeart/2005/8/layout/vProcess5"/>
    <dgm:cxn modelId="{8CDC89D6-2ED9-4DA6-91FA-A0731E50A8CA}" type="presParOf" srcId="{5C14D314-4E8E-49D5-9E64-3F6B9B46D105}" destId="{74929041-4700-41BB-B453-C88EF9B26CC9}" srcOrd="10" destOrd="0" presId="urn:microsoft.com/office/officeart/2005/8/layout/vProcess5"/>
    <dgm:cxn modelId="{A66EC257-408E-4877-BDA1-CF4051E8D30A}" type="presParOf" srcId="{5C14D314-4E8E-49D5-9E64-3F6B9B46D105}" destId="{717FD83E-89CD-42F7-A8A2-70D6545651E8}" srcOrd="11" destOrd="0" presId="urn:microsoft.com/office/officeart/2005/8/layout/vProcess5"/>
    <dgm:cxn modelId="{2B116670-3B43-498D-BB02-8F8138D3252B}" type="presParOf" srcId="{5C14D314-4E8E-49D5-9E64-3F6B9B46D105}" destId="{715D6C81-753F-41D3-B5CC-41CBB88DAA77}" srcOrd="12" destOrd="0" presId="urn:microsoft.com/office/officeart/2005/8/layout/vProcess5"/>
    <dgm:cxn modelId="{D6CA9388-03A3-4688-9BC0-69A538B9B006}" type="presParOf" srcId="{5C14D314-4E8E-49D5-9E64-3F6B9B46D105}" destId="{8B6B6950-244C-44EF-BD64-49C3096ABFA4}" srcOrd="13" destOrd="0" presId="urn:microsoft.com/office/officeart/2005/8/layout/vProcess5"/>
    <dgm:cxn modelId="{5BD1DCDC-F9B9-4B49-A4B3-91AC55547C83}" type="presParOf" srcId="{5C14D314-4E8E-49D5-9E64-3F6B9B46D105}" destId="{33ADC846-5495-4A13-BBEA-266A11C3924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D03137-D1C1-4A1D-ADFD-F7639B8364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1AAA37-D7AA-4A2E-A671-6388D2DA7044}">
      <dgm:prSet/>
      <dgm:spPr/>
      <dgm:t>
        <a:bodyPr/>
        <a:lstStyle/>
        <a:p>
          <a:r>
            <a:rPr lang="bg-BG"/>
            <a:t>Дефицитът по текущата сметка е лесно финансиран</a:t>
          </a:r>
          <a:endParaRPr lang="en-US"/>
        </a:p>
      </dgm:t>
    </dgm:pt>
    <dgm:pt modelId="{3AD864D2-C650-45A8-8948-BE269F0789B1}" type="parTrans" cxnId="{6725ECAA-2F85-4D2E-8E1D-87010E7BF52E}">
      <dgm:prSet/>
      <dgm:spPr/>
      <dgm:t>
        <a:bodyPr/>
        <a:lstStyle/>
        <a:p>
          <a:endParaRPr lang="en-US"/>
        </a:p>
      </dgm:t>
    </dgm:pt>
    <dgm:pt modelId="{7D2E6217-5FA2-4C7A-9C2B-DB4DFE899D09}" type="sibTrans" cxnId="{6725ECAA-2F85-4D2E-8E1D-87010E7BF52E}">
      <dgm:prSet/>
      <dgm:spPr/>
      <dgm:t>
        <a:bodyPr/>
        <a:lstStyle/>
        <a:p>
          <a:endParaRPr lang="en-US"/>
        </a:p>
      </dgm:t>
    </dgm:pt>
    <dgm:pt modelId="{8534356B-C5DD-4FA4-9D29-42F869CFB869}">
      <dgm:prSet/>
      <dgm:spPr/>
      <dgm:t>
        <a:bodyPr/>
        <a:lstStyle/>
        <a:p>
          <a:r>
            <a:rPr lang="bg-BG"/>
            <a:t>Увеличение на ПЧИ</a:t>
          </a:r>
          <a:endParaRPr lang="en-US"/>
        </a:p>
      </dgm:t>
    </dgm:pt>
    <dgm:pt modelId="{CE277278-EC5F-4B80-8EBB-4F4198E1A557}" type="parTrans" cxnId="{8BE421A0-C20E-447D-85F1-6A2B15FC6E9D}">
      <dgm:prSet/>
      <dgm:spPr/>
      <dgm:t>
        <a:bodyPr/>
        <a:lstStyle/>
        <a:p>
          <a:endParaRPr lang="en-US"/>
        </a:p>
      </dgm:t>
    </dgm:pt>
    <dgm:pt modelId="{7A2E6CC6-B37D-4401-9796-AC45A694D166}" type="sibTrans" cxnId="{8BE421A0-C20E-447D-85F1-6A2B15FC6E9D}">
      <dgm:prSet/>
      <dgm:spPr/>
      <dgm:t>
        <a:bodyPr/>
        <a:lstStyle/>
        <a:p>
          <a:endParaRPr lang="en-US"/>
        </a:p>
      </dgm:t>
    </dgm:pt>
    <dgm:pt modelId="{C618BF3E-94EC-40B4-A855-6314AFCCEF3B}">
      <dgm:prSet/>
      <dgm:spPr/>
      <dgm:t>
        <a:bodyPr/>
        <a:lstStyle/>
        <a:p>
          <a:r>
            <a:rPr lang="bg-BG"/>
            <a:t>Финансиране от централните клонове на скандинавските банки към латвийските им деца</a:t>
          </a:r>
          <a:endParaRPr lang="en-US"/>
        </a:p>
      </dgm:t>
    </dgm:pt>
    <dgm:pt modelId="{A629179B-FCB3-4ECD-880A-DD905C435AD6}" type="parTrans" cxnId="{AF1F2B9C-618D-436C-A77F-78A3B18D31F1}">
      <dgm:prSet/>
      <dgm:spPr/>
      <dgm:t>
        <a:bodyPr/>
        <a:lstStyle/>
        <a:p>
          <a:endParaRPr lang="en-US"/>
        </a:p>
      </dgm:t>
    </dgm:pt>
    <dgm:pt modelId="{FB45A171-3FEC-47A0-9AE0-F954D02C7E15}" type="sibTrans" cxnId="{AF1F2B9C-618D-436C-A77F-78A3B18D31F1}">
      <dgm:prSet/>
      <dgm:spPr/>
      <dgm:t>
        <a:bodyPr/>
        <a:lstStyle/>
        <a:p>
          <a:endParaRPr lang="en-US"/>
        </a:p>
      </dgm:t>
    </dgm:pt>
    <dgm:pt modelId="{9A5EC91C-CD5F-43B9-84C7-1453B725C1CB}">
      <dgm:prSet/>
      <dgm:spPr/>
      <dgm:t>
        <a:bodyPr/>
        <a:lstStyle/>
        <a:p>
          <a:r>
            <a:rPr lang="bg-BG"/>
            <a:t>Ниски лихвени проценти</a:t>
          </a:r>
          <a:endParaRPr lang="en-US"/>
        </a:p>
      </dgm:t>
    </dgm:pt>
    <dgm:pt modelId="{94465FE8-659C-432B-9AEF-3B11EC56B2D5}" type="parTrans" cxnId="{F5D3E3FE-F315-4574-8BC9-387AD160C1E4}">
      <dgm:prSet/>
      <dgm:spPr/>
      <dgm:t>
        <a:bodyPr/>
        <a:lstStyle/>
        <a:p>
          <a:endParaRPr lang="en-US"/>
        </a:p>
      </dgm:t>
    </dgm:pt>
    <dgm:pt modelId="{B8E20C84-C4DF-4998-9D50-E627C5E3DF65}" type="sibTrans" cxnId="{F5D3E3FE-F315-4574-8BC9-387AD160C1E4}">
      <dgm:prSet/>
      <dgm:spPr/>
      <dgm:t>
        <a:bodyPr/>
        <a:lstStyle/>
        <a:p>
          <a:endParaRPr lang="en-US"/>
        </a:p>
      </dgm:t>
    </dgm:pt>
    <dgm:pt modelId="{923E4CF0-3E1C-4F8A-B664-511B652AE0BB}">
      <dgm:prSet/>
      <dgm:spPr/>
      <dgm:t>
        <a:bodyPr/>
        <a:lstStyle/>
        <a:p>
          <a:r>
            <a:rPr lang="bg-BG"/>
            <a:t>Съпоставени с инфлацията, дори се наблюдават отрицателни проценти на жилищните кредити</a:t>
          </a:r>
          <a:endParaRPr lang="en-US"/>
        </a:p>
      </dgm:t>
    </dgm:pt>
    <dgm:pt modelId="{97CCD0EF-ABD0-4AAC-917D-534E486AF1BB}" type="parTrans" cxnId="{B5310A50-57F8-4D19-B7FD-FABA7CCFFD6D}">
      <dgm:prSet/>
      <dgm:spPr/>
      <dgm:t>
        <a:bodyPr/>
        <a:lstStyle/>
        <a:p>
          <a:endParaRPr lang="en-US"/>
        </a:p>
      </dgm:t>
    </dgm:pt>
    <dgm:pt modelId="{6E8874EF-90D8-4D29-AE06-759C832D69FC}" type="sibTrans" cxnId="{B5310A50-57F8-4D19-B7FD-FABA7CCFFD6D}">
      <dgm:prSet/>
      <dgm:spPr/>
      <dgm:t>
        <a:bodyPr/>
        <a:lstStyle/>
        <a:p>
          <a:endParaRPr lang="en-US"/>
        </a:p>
      </dgm:t>
    </dgm:pt>
    <dgm:pt modelId="{B4B557AE-47D4-4569-BC51-6758CF5C03E9}">
      <dgm:prSet/>
      <dgm:spPr/>
      <dgm:t>
        <a:bodyPr/>
        <a:lstStyle/>
        <a:p>
          <a:r>
            <a:rPr lang="bg-BG"/>
            <a:t>Финансирането идва главно от чуждестранни банки</a:t>
          </a:r>
          <a:endParaRPr lang="en-US"/>
        </a:p>
      </dgm:t>
    </dgm:pt>
    <dgm:pt modelId="{A80B7580-0B95-4BFD-AF5C-93E4D85044CE}" type="parTrans" cxnId="{C8D35A35-15E7-440F-B2F1-A769D7DED492}">
      <dgm:prSet/>
      <dgm:spPr/>
      <dgm:t>
        <a:bodyPr/>
        <a:lstStyle/>
        <a:p>
          <a:endParaRPr lang="en-US"/>
        </a:p>
      </dgm:t>
    </dgm:pt>
    <dgm:pt modelId="{3F6EB25C-5A9C-4E2D-B709-484AE6E39AC8}" type="sibTrans" cxnId="{C8D35A35-15E7-440F-B2F1-A769D7DED492}">
      <dgm:prSet/>
      <dgm:spPr/>
      <dgm:t>
        <a:bodyPr/>
        <a:lstStyle/>
        <a:p>
          <a:endParaRPr lang="en-US"/>
        </a:p>
      </dgm:t>
    </dgm:pt>
    <dgm:pt modelId="{2D219C72-0690-49F6-8BD8-34AA5BAF60F1}">
      <dgm:prSet/>
      <dgm:spPr/>
      <dgm:t>
        <a:bodyPr/>
        <a:lstStyle/>
        <a:p>
          <a:r>
            <a:rPr lang="bg-BG"/>
            <a:t>През 2007 кредитите в евро достигат повече от 85 % от цялото портфолио.</a:t>
          </a:r>
          <a:endParaRPr lang="en-US"/>
        </a:p>
      </dgm:t>
    </dgm:pt>
    <dgm:pt modelId="{9DA593F5-4E30-406E-A644-B1043D1FC953}" type="parTrans" cxnId="{9A63FDB7-0BF7-4928-8326-6736DD19AA0C}">
      <dgm:prSet/>
      <dgm:spPr/>
      <dgm:t>
        <a:bodyPr/>
        <a:lstStyle/>
        <a:p>
          <a:endParaRPr lang="en-US"/>
        </a:p>
      </dgm:t>
    </dgm:pt>
    <dgm:pt modelId="{688F6CB1-ACD7-412F-BD2C-0E504F544D27}" type="sibTrans" cxnId="{9A63FDB7-0BF7-4928-8326-6736DD19AA0C}">
      <dgm:prSet/>
      <dgm:spPr/>
      <dgm:t>
        <a:bodyPr/>
        <a:lstStyle/>
        <a:p>
          <a:endParaRPr lang="en-US"/>
        </a:p>
      </dgm:t>
    </dgm:pt>
    <dgm:pt modelId="{F497D0C0-0F63-4889-ABD0-8853F00FEF34}" type="pres">
      <dgm:prSet presAssocID="{78D03137-D1C1-4A1D-ADFD-F7639B836426}" presName="linear" presStyleCnt="0">
        <dgm:presLayoutVars>
          <dgm:animLvl val="lvl"/>
          <dgm:resizeHandles val="exact"/>
        </dgm:presLayoutVars>
      </dgm:prSet>
      <dgm:spPr/>
    </dgm:pt>
    <dgm:pt modelId="{625FCAE1-625F-4253-8B20-754A56F96C14}" type="pres">
      <dgm:prSet presAssocID="{381AAA37-D7AA-4A2E-A671-6388D2DA704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CE0EE2-0FAA-4933-A3AB-9D4F87E0401A}" type="pres">
      <dgm:prSet presAssocID="{381AAA37-D7AA-4A2E-A671-6388D2DA7044}" presName="childText" presStyleLbl="revTx" presStyleIdx="0" presStyleCnt="3">
        <dgm:presLayoutVars>
          <dgm:bulletEnabled val="1"/>
        </dgm:presLayoutVars>
      </dgm:prSet>
      <dgm:spPr/>
    </dgm:pt>
    <dgm:pt modelId="{28720820-389E-4E29-B126-09ED2BAEFDE6}" type="pres">
      <dgm:prSet presAssocID="{9A5EC91C-CD5F-43B9-84C7-1453B725C1C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138E39-BDEB-48C3-A531-BD1045E23079}" type="pres">
      <dgm:prSet presAssocID="{9A5EC91C-CD5F-43B9-84C7-1453B725C1CB}" presName="childText" presStyleLbl="revTx" presStyleIdx="1" presStyleCnt="3">
        <dgm:presLayoutVars>
          <dgm:bulletEnabled val="1"/>
        </dgm:presLayoutVars>
      </dgm:prSet>
      <dgm:spPr/>
    </dgm:pt>
    <dgm:pt modelId="{A357C387-D9E1-471B-8AC8-AB6DD5677A27}" type="pres">
      <dgm:prSet presAssocID="{B4B557AE-47D4-4569-BC51-6758CF5C03E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2E6FAE4-52F3-47A7-9A9C-35387E05B44D}" type="pres">
      <dgm:prSet presAssocID="{B4B557AE-47D4-4569-BC51-6758CF5C03E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F1BDD06-F8C5-4928-A561-C9036D998E01}" type="presOf" srcId="{2D219C72-0690-49F6-8BD8-34AA5BAF60F1}" destId="{62E6FAE4-52F3-47A7-9A9C-35387E05B44D}" srcOrd="0" destOrd="0" presId="urn:microsoft.com/office/officeart/2005/8/layout/vList2"/>
    <dgm:cxn modelId="{EBE81C07-39C9-4EB6-9563-C6CB34BCC05B}" type="presOf" srcId="{8534356B-C5DD-4FA4-9D29-42F869CFB869}" destId="{E0CE0EE2-0FAA-4933-A3AB-9D4F87E0401A}" srcOrd="0" destOrd="0" presId="urn:microsoft.com/office/officeart/2005/8/layout/vList2"/>
    <dgm:cxn modelId="{3765DC28-7319-43F9-AFB3-9DB336369A56}" type="presOf" srcId="{923E4CF0-3E1C-4F8A-B664-511B652AE0BB}" destId="{81138E39-BDEB-48C3-A531-BD1045E23079}" srcOrd="0" destOrd="0" presId="urn:microsoft.com/office/officeart/2005/8/layout/vList2"/>
    <dgm:cxn modelId="{C8D35A35-15E7-440F-B2F1-A769D7DED492}" srcId="{78D03137-D1C1-4A1D-ADFD-F7639B836426}" destId="{B4B557AE-47D4-4569-BC51-6758CF5C03E9}" srcOrd="2" destOrd="0" parTransId="{A80B7580-0B95-4BFD-AF5C-93E4D85044CE}" sibTransId="{3F6EB25C-5A9C-4E2D-B709-484AE6E39AC8}"/>
    <dgm:cxn modelId="{EBE3C169-F937-437B-AC3B-D9087E15763F}" type="presOf" srcId="{381AAA37-D7AA-4A2E-A671-6388D2DA7044}" destId="{625FCAE1-625F-4253-8B20-754A56F96C14}" srcOrd="0" destOrd="0" presId="urn:microsoft.com/office/officeart/2005/8/layout/vList2"/>
    <dgm:cxn modelId="{B5310A50-57F8-4D19-B7FD-FABA7CCFFD6D}" srcId="{9A5EC91C-CD5F-43B9-84C7-1453B725C1CB}" destId="{923E4CF0-3E1C-4F8A-B664-511B652AE0BB}" srcOrd="0" destOrd="0" parTransId="{97CCD0EF-ABD0-4AAC-917D-534E486AF1BB}" sibTransId="{6E8874EF-90D8-4D29-AE06-759C832D69FC}"/>
    <dgm:cxn modelId="{D7538F53-3C98-4143-A377-0E48F85D443F}" type="presOf" srcId="{B4B557AE-47D4-4569-BC51-6758CF5C03E9}" destId="{A357C387-D9E1-471B-8AC8-AB6DD5677A27}" srcOrd="0" destOrd="0" presId="urn:microsoft.com/office/officeart/2005/8/layout/vList2"/>
    <dgm:cxn modelId="{66AB798E-D301-4A45-BC6E-BD871F0AD11A}" type="presOf" srcId="{9A5EC91C-CD5F-43B9-84C7-1453B725C1CB}" destId="{28720820-389E-4E29-B126-09ED2BAEFDE6}" srcOrd="0" destOrd="0" presId="urn:microsoft.com/office/officeart/2005/8/layout/vList2"/>
    <dgm:cxn modelId="{AF1F2B9C-618D-436C-A77F-78A3B18D31F1}" srcId="{381AAA37-D7AA-4A2E-A671-6388D2DA7044}" destId="{C618BF3E-94EC-40B4-A855-6314AFCCEF3B}" srcOrd="1" destOrd="0" parTransId="{A629179B-FCB3-4ECD-880A-DD905C435AD6}" sibTransId="{FB45A171-3FEC-47A0-9AE0-F954D02C7E15}"/>
    <dgm:cxn modelId="{8BE421A0-C20E-447D-85F1-6A2B15FC6E9D}" srcId="{381AAA37-D7AA-4A2E-A671-6388D2DA7044}" destId="{8534356B-C5DD-4FA4-9D29-42F869CFB869}" srcOrd="0" destOrd="0" parTransId="{CE277278-EC5F-4B80-8EBB-4F4198E1A557}" sibTransId="{7A2E6CC6-B37D-4401-9796-AC45A694D166}"/>
    <dgm:cxn modelId="{6725ECAA-2F85-4D2E-8E1D-87010E7BF52E}" srcId="{78D03137-D1C1-4A1D-ADFD-F7639B836426}" destId="{381AAA37-D7AA-4A2E-A671-6388D2DA7044}" srcOrd="0" destOrd="0" parTransId="{3AD864D2-C650-45A8-8948-BE269F0789B1}" sibTransId="{7D2E6217-5FA2-4C7A-9C2B-DB4DFE899D09}"/>
    <dgm:cxn modelId="{F40C64AD-BDC1-4889-9C32-B592EB4FC3AE}" type="presOf" srcId="{C618BF3E-94EC-40B4-A855-6314AFCCEF3B}" destId="{E0CE0EE2-0FAA-4933-A3AB-9D4F87E0401A}" srcOrd="0" destOrd="1" presId="urn:microsoft.com/office/officeart/2005/8/layout/vList2"/>
    <dgm:cxn modelId="{439579B2-3003-42E2-ADE2-94591F5EEB54}" type="presOf" srcId="{78D03137-D1C1-4A1D-ADFD-F7639B836426}" destId="{F497D0C0-0F63-4889-ABD0-8853F00FEF34}" srcOrd="0" destOrd="0" presId="urn:microsoft.com/office/officeart/2005/8/layout/vList2"/>
    <dgm:cxn modelId="{9A63FDB7-0BF7-4928-8326-6736DD19AA0C}" srcId="{B4B557AE-47D4-4569-BC51-6758CF5C03E9}" destId="{2D219C72-0690-49F6-8BD8-34AA5BAF60F1}" srcOrd="0" destOrd="0" parTransId="{9DA593F5-4E30-406E-A644-B1043D1FC953}" sibTransId="{688F6CB1-ACD7-412F-BD2C-0E504F544D27}"/>
    <dgm:cxn modelId="{F5D3E3FE-F315-4574-8BC9-387AD160C1E4}" srcId="{78D03137-D1C1-4A1D-ADFD-F7639B836426}" destId="{9A5EC91C-CD5F-43B9-84C7-1453B725C1CB}" srcOrd="1" destOrd="0" parTransId="{94465FE8-659C-432B-9AEF-3B11EC56B2D5}" sibTransId="{B8E20C84-C4DF-4998-9D50-E627C5E3DF65}"/>
    <dgm:cxn modelId="{82F5D3F0-B34D-4681-B86B-5E99F6D0418C}" type="presParOf" srcId="{F497D0C0-0F63-4889-ABD0-8853F00FEF34}" destId="{625FCAE1-625F-4253-8B20-754A56F96C14}" srcOrd="0" destOrd="0" presId="urn:microsoft.com/office/officeart/2005/8/layout/vList2"/>
    <dgm:cxn modelId="{A4D009D3-3A22-412A-AA81-6BB934710C52}" type="presParOf" srcId="{F497D0C0-0F63-4889-ABD0-8853F00FEF34}" destId="{E0CE0EE2-0FAA-4933-A3AB-9D4F87E0401A}" srcOrd="1" destOrd="0" presId="urn:microsoft.com/office/officeart/2005/8/layout/vList2"/>
    <dgm:cxn modelId="{AAA1CDDC-A57C-4CEC-B24A-9261A31D2626}" type="presParOf" srcId="{F497D0C0-0F63-4889-ABD0-8853F00FEF34}" destId="{28720820-389E-4E29-B126-09ED2BAEFDE6}" srcOrd="2" destOrd="0" presId="urn:microsoft.com/office/officeart/2005/8/layout/vList2"/>
    <dgm:cxn modelId="{AC62B4BC-9EF3-434D-9977-881383F15287}" type="presParOf" srcId="{F497D0C0-0F63-4889-ABD0-8853F00FEF34}" destId="{81138E39-BDEB-48C3-A531-BD1045E23079}" srcOrd="3" destOrd="0" presId="urn:microsoft.com/office/officeart/2005/8/layout/vList2"/>
    <dgm:cxn modelId="{EE86E416-DD55-45F1-8896-338A472B0563}" type="presParOf" srcId="{F497D0C0-0F63-4889-ABD0-8853F00FEF34}" destId="{A357C387-D9E1-471B-8AC8-AB6DD5677A27}" srcOrd="4" destOrd="0" presId="urn:microsoft.com/office/officeart/2005/8/layout/vList2"/>
    <dgm:cxn modelId="{C0D5D17F-42E1-4358-8AC4-5BE138054119}" type="presParOf" srcId="{F497D0C0-0F63-4889-ABD0-8853F00FEF34}" destId="{62E6FAE4-52F3-47A7-9A9C-35387E05B44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A25A8F-D974-45E8-9EDA-C7FE12D69BDC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91EED5F-4CF0-4DE9-96A2-00069894C491}">
      <dgm:prSet/>
      <dgm:spPr/>
      <dgm:t>
        <a:bodyPr/>
        <a:lstStyle/>
        <a:p>
          <a:r>
            <a:rPr lang="ru-RU" b="0" i="0"/>
            <a:t>Кредитният растеж вече е бил забавен преди глобалната криза.</a:t>
          </a:r>
          <a:endParaRPr lang="en-US"/>
        </a:p>
      </dgm:t>
    </dgm:pt>
    <dgm:pt modelId="{63CC88BD-C665-4B9A-9D21-C87C11E3BB8C}" type="parTrans" cxnId="{18AAE3B4-AFCB-448B-A3E1-E8630419E3DE}">
      <dgm:prSet/>
      <dgm:spPr/>
      <dgm:t>
        <a:bodyPr/>
        <a:lstStyle/>
        <a:p>
          <a:endParaRPr lang="en-US"/>
        </a:p>
      </dgm:t>
    </dgm:pt>
    <dgm:pt modelId="{927BD145-67EE-4010-AACE-729E926CB9F4}" type="sibTrans" cxnId="{18AAE3B4-AFCB-448B-A3E1-E8630419E3DE}">
      <dgm:prSet/>
      <dgm:spPr/>
      <dgm:t>
        <a:bodyPr/>
        <a:lstStyle/>
        <a:p>
          <a:endParaRPr lang="en-US"/>
        </a:p>
      </dgm:t>
    </dgm:pt>
    <dgm:pt modelId="{13C4DBD5-8B5E-486E-A096-93ECC26070A8}">
      <dgm:prSet/>
      <dgm:spPr/>
      <dgm:t>
        <a:bodyPr/>
        <a:lstStyle/>
        <a:p>
          <a:r>
            <a:rPr lang="ru-RU" b="0" i="0"/>
            <a:t>Кризата се задейства с бягството от Парекс след краха на Лиймън брадърс.</a:t>
          </a:r>
          <a:endParaRPr lang="en-US"/>
        </a:p>
      </dgm:t>
    </dgm:pt>
    <dgm:pt modelId="{B3DA6BAA-3A2A-4230-AC88-8D96B7DD1965}" type="parTrans" cxnId="{7DE9E153-C22B-4F6B-A944-FA1EF36266BF}">
      <dgm:prSet/>
      <dgm:spPr/>
      <dgm:t>
        <a:bodyPr/>
        <a:lstStyle/>
        <a:p>
          <a:endParaRPr lang="en-US"/>
        </a:p>
      </dgm:t>
    </dgm:pt>
    <dgm:pt modelId="{A07EF340-506E-4024-BC57-4EDF0B0FB198}" type="sibTrans" cxnId="{7DE9E153-C22B-4F6B-A944-FA1EF36266BF}">
      <dgm:prSet/>
      <dgm:spPr/>
      <dgm:t>
        <a:bodyPr/>
        <a:lstStyle/>
        <a:p>
          <a:endParaRPr lang="en-US"/>
        </a:p>
      </dgm:t>
    </dgm:pt>
    <dgm:pt modelId="{10AC5A18-7201-4669-8959-B4A318ACA43C}">
      <dgm:prSet/>
      <dgm:spPr/>
      <dgm:t>
        <a:bodyPr/>
        <a:lstStyle/>
        <a:p>
          <a:r>
            <a:rPr lang="ru-RU" b="0" i="0"/>
            <a:t>Отсрочен риск и голям дълг предизвикват рушене на Парекс.</a:t>
          </a:r>
          <a:endParaRPr lang="en-US"/>
        </a:p>
      </dgm:t>
    </dgm:pt>
    <dgm:pt modelId="{DE7870D3-9D0D-469E-B81C-B1D715F9BF43}" type="parTrans" cxnId="{C731852B-861D-4EA8-A6EC-58D6C752D968}">
      <dgm:prSet/>
      <dgm:spPr/>
      <dgm:t>
        <a:bodyPr/>
        <a:lstStyle/>
        <a:p>
          <a:endParaRPr lang="en-US"/>
        </a:p>
      </dgm:t>
    </dgm:pt>
    <dgm:pt modelId="{32312229-4483-4F39-9437-BB86D2265B1D}" type="sibTrans" cxnId="{C731852B-861D-4EA8-A6EC-58D6C752D968}">
      <dgm:prSet/>
      <dgm:spPr/>
      <dgm:t>
        <a:bodyPr/>
        <a:lstStyle/>
        <a:p>
          <a:endParaRPr lang="en-US"/>
        </a:p>
      </dgm:t>
    </dgm:pt>
    <dgm:pt modelId="{09280C6A-53E1-415A-8721-10C4CAE5F977}">
      <dgm:prSet/>
      <dgm:spPr/>
      <dgm:t>
        <a:bodyPr/>
        <a:lstStyle/>
        <a:p>
          <a:r>
            <a:rPr lang="ru-RU" b="0" i="0"/>
            <a:t>Бягството от банката започва през юли 2008 г.</a:t>
          </a:r>
          <a:endParaRPr lang="en-US"/>
        </a:p>
      </dgm:t>
    </dgm:pt>
    <dgm:pt modelId="{20C7CDCF-988E-4AB3-B954-22DFEE500BC2}" type="parTrans" cxnId="{29506259-2834-4E84-AAB4-8E32B486F216}">
      <dgm:prSet/>
      <dgm:spPr/>
      <dgm:t>
        <a:bodyPr/>
        <a:lstStyle/>
        <a:p>
          <a:endParaRPr lang="en-US"/>
        </a:p>
      </dgm:t>
    </dgm:pt>
    <dgm:pt modelId="{59B48D49-AC40-460D-B688-084ABC997EC9}" type="sibTrans" cxnId="{29506259-2834-4E84-AAB4-8E32B486F216}">
      <dgm:prSet/>
      <dgm:spPr/>
      <dgm:t>
        <a:bodyPr/>
        <a:lstStyle/>
        <a:p>
          <a:endParaRPr lang="en-US"/>
        </a:p>
      </dgm:t>
    </dgm:pt>
    <dgm:pt modelId="{E4F3A3FC-EE1C-4588-977E-BDD987514DA0}">
      <dgm:prSet/>
      <dgm:spPr/>
      <dgm:t>
        <a:bodyPr/>
        <a:lstStyle/>
        <a:p>
          <a:r>
            <a:rPr lang="ru-RU" b="0" i="0"/>
            <a:t>През октомври става преход от бягство към бързо теглене на средства.</a:t>
          </a:r>
          <a:endParaRPr lang="en-US"/>
        </a:p>
      </dgm:t>
    </dgm:pt>
    <dgm:pt modelId="{46F7C7F0-67E4-438B-849C-F8CA563EDA46}" type="parTrans" cxnId="{94C55434-85CA-4D2D-9C6F-55657018BD7D}">
      <dgm:prSet/>
      <dgm:spPr/>
      <dgm:t>
        <a:bodyPr/>
        <a:lstStyle/>
        <a:p>
          <a:endParaRPr lang="en-US"/>
        </a:p>
      </dgm:t>
    </dgm:pt>
    <dgm:pt modelId="{9B819DB5-E708-48A9-AE08-DA77CB454449}" type="sibTrans" cxnId="{94C55434-85CA-4D2D-9C6F-55657018BD7D}">
      <dgm:prSet/>
      <dgm:spPr/>
      <dgm:t>
        <a:bodyPr/>
        <a:lstStyle/>
        <a:p>
          <a:endParaRPr lang="en-US"/>
        </a:p>
      </dgm:t>
    </dgm:pt>
    <dgm:pt modelId="{FC427A9E-12C9-4CAE-9C6F-66B8D3721CB5}">
      <dgm:prSet/>
      <dgm:spPr/>
      <dgm:t>
        <a:bodyPr/>
        <a:lstStyle/>
        <a:p>
          <a:r>
            <a:rPr lang="ru-RU" b="0" i="0"/>
            <a:t>Парекс загубва 34% от общите депозити до края на 2008 г.</a:t>
          </a:r>
          <a:endParaRPr lang="en-US"/>
        </a:p>
      </dgm:t>
    </dgm:pt>
    <dgm:pt modelId="{DAB27301-B4E9-4E94-AAB4-ECA7F5A7BFC7}" type="parTrans" cxnId="{4C4EBC7C-F47B-43B7-B5A2-B3BFD70F7A58}">
      <dgm:prSet/>
      <dgm:spPr/>
      <dgm:t>
        <a:bodyPr/>
        <a:lstStyle/>
        <a:p>
          <a:endParaRPr lang="en-US"/>
        </a:p>
      </dgm:t>
    </dgm:pt>
    <dgm:pt modelId="{DEC4D272-7CD3-40FE-AFFE-87A33A2790D9}" type="sibTrans" cxnId="{4C4EBC7C-F47B-43B7-B5A2-B3BFD70F7A58}">
      <dgm:prSet/>
      <dgm:spPr/>
      <dgm:t>
        <a:bodyPr/>
        <a:lstStyle/>
        <a:p>
          <a:endParaRPr lang="en-US"/>
        </a:p>
      </dgm:t>
    </dgm:pt>
    <dgm:pt modelId="{5CE22B2C-7B37-436D-94FE-3DE1C42A186E}">
      <dgm:prSet/>
      <dgm:spPr/>
      <dgm:t>
        <a:bodyPr/>
        <a:lstStyle/>
        <a:p>
          <a:r>
            <a:rPr lang="ru-RU" b="0" i="0"/>
            <a:t>Латвийските регулаторни органи и правителството предприемат мерки за стабилизация, включително частично национализиране.</a:t>
          </a:r>
          <a:endParaRPr lang="en-US"/>
        </a:p>
      </dgm:t>
    </dgm:pt>
    <dgm:pt modelId="{96F6803F-2CDB-429D-BC2A-FCC5071A4111}" type="parTrans" cxnId="{07684EF1-9745-4527-BE3B-9DD793F52560}">
      <dgm:prSet/>
      <dgm:spPr/>
      <dgm:t>
        <a:bodyPr/>
        <a:lstStyle/>
        <a:p>
          <a:endParaRPr lang="en-US"/>
        </a:p>
      </dgm:t>
    </dgm:pt>
    <dgm:pt modelId="{59ED2CED-66A7-4400-A5CF-624A2D54C921}" type="sibTrans" cxnId="{07684EF1-9745-4527-BE3B-9DD793F52560}">
      <dgm:prSet/>
      <dgm:spPr/>
      <dgm:t>
        <a:bodyPr/>
        <a:lstStyle/>
        <a:p>
          <a:endParaRPr lang="en-US"/>
        </a:p>
      </dgm:t>
    </dgm:pt>
    <dgm:pt modelId="{852949BE-780B-448D-B935-623A6010A0DF}" type="pres">
      <dgm:prSet presAssocID="{87A25A8F-D974-45E8-9EDA-C7FE12D69BDC}" presName="diagram" presStyleCnt="0">
        <dgm:presLayoutVars>
          <dgm:dir/>
          <dgm:resizeHandles val="exact"/>
        </dgm:presLayoutVars>
      </dgm:prSet>
      <dgm:spPr/>
    </dgm:pt>
    <dgm:pt modelId="{03146885-FA62-4AAB-8939-47FCA1C987D0}" type="pres">
      <dgm:prSet presAssocID="{091EED5F-4CF0-4DE9-96A2-00069894C491}" presName="node" presStyleLbl="node1" presStyleIdx="0" presStyleCnt="7">
        <dgm:presLayoutVars>
          <dgm:bulletEnabled val="1"/>
        </dgm:presLayoutVars>
      </dgm:prSet>
      <dgm:spPr/>
    </dgm:pt>
    <dgm:pt modelId="{7BB5E293-452B-4EE6-BF7E-8C243D1513B5}" type="pres">
      <dgm:prSet presAssocID="{927BD145-67EE-4010-AACE-729E926CB9F4}" presName="sibTrans" presStyleCnt="0"/>
      <dgm:spPr/>
    </dgm:pt>
    <dgm:pt modelId="{2205F073-C054-4F28-A484-38255E7888D2}" type="pres">
      <dgm:prSet presAssocID="{13C4DBD5-8B5E-486E-A096-93ECC26070A8}" presName="node" presStyleLbl="node1" presStyleIdx="1" presStyleCnt="7">
        <dgm:presLayoutVars>
          <dgm:bulletEnabled val="1"/>
        </dgm:presLayoutVars>
      </dgm:prSet>
      <dgm:spPr/>
    </dgm:pt>
    <dgm:pt modelId="{C0D14ED3-C823-4951-BCB1-0868FF3C0A66}" type="pres">
      <dgm:prSet presAssocID="{A07EF340-506E-4024-BC57-4EDF0B0FB198}" presName="sibTrans" presStyleCnt="0"/>
      <dgm:spPr/>
    </dgm:pt>
    <dgm:pt modelId="{1C6C3671-1AE5-48E1-B42E-C576B3E25E18}" type="pres">
      <dgm:prSet presAssocID="{10AC5A18-7201-4669-8959-B4A318ACA43C}" presName="node" presStyleLbl="node1" presStyleIdx="2" presStyleCnt="7">
        <dgm:presLayoutVars>
          <dgm:bulletEnabled val="1"/>
        </dgm:presLayoutVars>
      </dgm:prSet>
      <dgm:spPr/>
    </dgm:pt>
    <dgm:pt modelId="{723FBC40-24D8-41C5-B58E-18C0FBD75C68}" type="pres">
      <dgm:prSet presAssocID="{32312229-4483-4F39-9437-BB86D2265B1D}" presName="sibTrans" presStyleCnt="0"/>
      <dgm:spPr/>
    </dgm:pt>
    <dgm:pt modelId="{78B3BC67-33A3-470F-BBBD-6DE6949458BB}" type="pres">
      <dgm:prSet presAssocID="{09280C6A-53E1-415A-8721-10C4CAE5F977}" presName="node" presStyleLbl="node1" presStyleIdx="3" presStyleCnt="7">
        <dgm:presLayoutVars>
          <dgm:bulletEnabled val="1"/>
        </dgm:presLayoutVars>
      </dgm:prSet>
      <dgm:spPr/>
    </dgm:pt>
    <dgm:pt modelId="{7FB04E01-9946-488B-9815-E634D378AAE1}" type="pres">
      <dgm:prSet presAssocID="{59B48D49-AC40-460D-B688-084ABC997EC9}" presName="sibTrans" presStyleCnt="0"/>
      <dgm:spPr/>
    </dgm:pt>
    <dgm:pt modelId="{389FD47D-E8DA-47F7-82EB-DD25620DF1FF}" type="pres">
      <dgm:prSet presAssocID="{E4F3A3FC-EE1C-4588-977E-BDD987514DA0}" presName="node" presStyleLbl="node1" presStyleIdx="4" presStyleCnt="7">
        <dgm:presLayoutVars>
          <dgm:bulletEnabled val="1"/>
        </dgm:presLayoutVars>
      </dgm:prSet>
      <dgm:spPr/>
    </dgm:pt>
    <dgm:pt modelId="{5F728AED-69A5-4504-9569-77CC5F881160}" type="pres">
      <dgm:prSet presAssocID="{9B819DB5-E708-48A9-AE08-DA77CB454449}" presName="sibTrans" presStyleCnt="0"/>
      <dgm:spPr/>
    </dgm:pt>
    <dgm:pt modelId="{8DBA72ED-838B-4DE1-9433-1E713D3E6871}" type="pres">
      <dgm:prSet presAssocID="{FC427A9E-12C9-4CAE-9C6F-66B8D3721CB5}" presName="node" presStyleLbl="node1" presStyleIdx="5" presStyleCnt="7">
        <dgm:presLayoutVars>
          <dgm:bulletEnabled val="1"/>
        </dgm:presLayoutVars>
      </dgm:prSet>
      <dgm:spPr/>
    </dgm:pt>
    <dgm:pt modelId="{E3F937A3-76A8-423A-8F6E-D8D5671EB93E}" type="pres">
      <dgm:prSet presAssocID="{DEC4D272-7CD3-40FE-AFFE-87A33A2790D9}" presName="sibTrans" presStyleCnt="0"/>
      <dgm:spPr/>
    </dgm:pt>
    <dgm:pt modelId="{7C480FD7-90DE-4AA9-B9F0-E3B3C99E581B}" type="pres">
      <dgm:prSet presAssocID="{5CE22B2C-7B37-436D-94FE-3DE1C42A186E}" presName="node" presStyleLbl="node1" presStyleIdx="6" presStyleCnt="7">
        <dgm:presLayoutVars>
          <dgm:bulletEnabled val="1"/>
        </dgm:presLayoutVars>
      </dgm:prSet>
      <dgm:spPr/>
    </dgm:pt>
  </dgm:ptLst>
  <dgm:cxnLst>
    <dgm:cxn modelId="{A0828516-922F-4644-8014-EBC77D2E82E6}" type="presOf" srcId="{13C4DBD5-8B5E-486E-A096-93ECC26070A8}" destId="{2205F073-C054-4F28-A484-38255E7888D2}" srcOrd="0" destOrd="0" presId="urn:microsoft.com/office/officeart/2005/8/layout/default"/>
    <dgm:cxn modelId="{C731852B-861D-4EA8-A6EC-58D6C752D968}" srcId="{87A25A8F-D974-45E8-9EDA-C7FE12D69BDC}" destId="{10AC5A18-7201-4669-8959-B4A318ACA43C}" srcOrd="2" destOrd="0" parTransId="{DE7870D3-9D0D-469E-B81C-B1D715F9BF43}" sibTransId="{32312229-4483-4F39-9437-BB86D2265B1D}"/>
    <dgm:cxn modelId="{639C7A2D-895C-4FD6-91F3-BF3A4F094C51}" type="presOf" srcId="{09280C6A-53E1-415A-8721-10C4CAE5F977}" destId="{78B3BC67-33A3-470F-BBBD-6DE6949458BB}" srcOrd="0" destOrd="0" presId="urn:microsoft.com/office/officeart/2005/8/layout/default"/>
    <dgm:cxn modelId="{94C55434-85CA-4D2D-9C6F-55657018BD7D}" srcId="{87A25A8F-D974-45E8-9EDA-C7FE12D69BDC}" destId="{E4F3A3FC-EE1C-4588-977E-BDD987514DA0}" srcOrd="4" destOrd="0" parTransId="{46F7C7F0-67E4-438B-849C-F8CA563EDA46}" sibTransId="{9B819DB5-E708-48A9-AE08-DA77CB454449}"/>
    <dgm:cxn modelId="{74B63C71-4D5F-4AEA-8375-AD6BB4B13E40}" type="presOf" srcId="{10AC5A18-7201-4669-8959-B4A318ACA43C}" destId="{1C6C3671-1AE5-48E1-B42E-C576B3E25E18}" srcOrd="0" destOrd="0" presId="urn:microsoft.com/office/officeart/2005/8/layout/default"/>
    <dgm:cxn modelId="{7DE9E153-C22B-4F6B-A944-FA1EF36266BF}" srcId="{87A25A8F-D974-45E8-9EDA-C7FE12D69BDC}" destId="{13C4DBD5-8B5E-486E-A096-93ECC26070A8}" srcOrd="1" destOrd="0" parTransId="{B3DA6BAA-3A2A-4230-AC88-8D96B7DD1965}" sibTransId="{A07EF340-506E-4024-BC57-4EDF0B0FB198}"/>
    <dgm:cxn modelId="{0C149875-E628-4C39-8197-4B2D93EB8580}" type="presOf" srcId="{87A25A8F-D974-45E8-9EDA-C7FE12D69BDC}" destId="{852949BE-780B-448D-B935-623A6010A0DF}" srcOrd="0" destOrd="0" presId="urn:microsoft.com/office/officeart/2005/8/layout/default"/>
    <dgm:cxn modelId="{29506259-2834-4E84-AAB4-8E32B486F216}" srcId="{87A25A8F-D974-45E8-9EDA-C7FE12D69BDC}" destId="{09280C6A-53E1-415A-8721-10C4CAE5F977}" srcOrd="3" destOrd="0" parTransId="{20C7CDCF-988E-4AB3-B954-22DFEE500BC2}" sibTransId="{59B48D49-AC40-460D-B688-084ABC997EC9}"/>
    <dgm:cxn modelId="{4C4EBC7C-F47B-43B7-B5A2-B3BFD70F7A58}" srcId="{87A25A8F-D974-45E8-9EDA-C7FE12D69BDC}" destId="{FC427A9E-12C9-4CAE-9C6F-66B8D3721CB5}" srcOrd="5" destOrd="0" parTransId="{DAB27301-B4E9-4E94-AAB4-ECA7F5A7BFC7}" sibTransId="{DEC4D272-7CD3-40FE-AFFE-87A33A2790D9}"/>
    <dgm:cxn modelId="{4AD30F8E-0267-459D-8539-6FDC105DD526}" type="presOf" srcId="{FC427A9E-12C9-4CAE-9C6F-66B8D3721CB5}" destId="{8DBA72ED-838B-4DE1-9433-1E713D3E6871}" srcOrd="0" destOrd="0" presId="urn:microsoft.com/office/officeart/2005/8/layout/default"/>
    <dgm:cxn modelId="{610290AA-9D43-4945-AE6D-990004AF3795}" type="presOf" srcId="{E4F3A3FC-EE1C-4588-977E-BDD987514DA0}" destId="{389FD47D-E8DA-47F7-82EB-DD25620DF1FF}" srcOrd="0" destOrd="0" presId="urn:microsoft.com/office/officeart/2005/8/layout/default"/>
    <dgm:cxn modelId="{A4A1FAAC-BFFE-4094-B37F-84EE309704AF}" type="presOf" srcId="{091EED5F-4CF0-4DE9-96A2-00069894C491}" destId="{03146885-FA62-4AAB-8939-47FCA1C987D0}" srcOrd="0" destOrd="0" presId="urn:microsoft.com/office/officeart/2005/8/layout/default"/>
    <dgm:cxn modelId="{18AAE3B4-AFCB-448B-A3E1-E8630419E3DE}" srcId="{87A25A8F-D974-45E8-9EDA-C7FE12D69BDC}" destId="{091EED5F-4CF0-4DE9-96A2-00069894C491}" srcOrd="0" destOrd="0" parTransId="{63CC88BD-C665-4B9A-9D21-C87C11E3BB8C}" sibTransId="{927BD145-67EE-4010-AACE-729E926CB9F4}"/>
    <dgm:cxn modelId="{07684EF1-9745-4527-BE3B-9DD793F52560}" srcId="{87A25A8F-D974-45E8-9EDA-C7FE12D69BDC}" destId="{5CE22B2C-7B37-436D-94FE-3DE1C42A186E}" srcOrd="6" destOrd="0" parTransId="{96F6803F-2CDB-429D-BC2A-FCC5071A4111}" sibTransId="{59ED2CED-66A7-4400-A5CF-624A2D54C921}"/>
    <dgm:cxn modelId="{B25A79FF-43F3-4C8D-A0B4-4F90AFE80203}" type="presOf" srcId="{5CE22B2C-7B37-436D-94FE-3DE1C42A186E}" destId="{7C480FD7-90DE-4AA9-B9F0-E3B3C99E581B}" srcOrd="0" destOrd="0" presId="urn:microsoft.com/office/officeart/2005/8/layout/default"/>
    <dgm:cxn modelId="{EA268432-573C-4E9C-9CD8-E6B6DD38E2E2}" type="presParOf" srcId="{852949BE-780B-448D-B935-623A6010A0DF}" destId="{03146885-FA62-4AAB-8939-47FCA1C987D0}" srcOrd="0" destOrd="0" presId="urn:microsoft.com/office/officeart/2005/8/layout/default"/>
    <dgm:cxn modelId="{B23601BA-C483-4F75-BEBD-5577C4051CB9}" type="presParOf" srcId="{852949BE-780B-448D-B935-623A6010A0DF}" destId="{7BB5E293-452B-4EE6-BF7E-8C243D1513B5}" srcOrd="1" destOrd="0" presId="urn:microsoft.com/office/officeart/2005/8/layout/default"/>
    <dgm:cxn modelId="{FEC31398-58B5-412E-ACEA-0D0022D7FB33}" type="presParOf" srcId="{852949BE-780B-448D-B935-623A6010A0DF}" destId="{2205F073-C054-4F28-A484-38255E7888D2}" srcOrd="2" destOrd="0" presId="urn:microsoft.com/office/officeart/2005/8/layout/default"/>
    <dgm:cxn modelId="{CAB0B3B2-2602-423A-B19B-85F784441116}" type="presParOf" srcId="{852949BE-780B-448D-B935-623A6010A0DF}" destId="{C0D14ED3-C823-4951-BCB1-0868FF3C0A66}" srcOrd="3" destOrd="0" presId="urn:microsoft.com/office/officeart/2005/8/layout/default"/>
    <dgm:cxn modelId="{FB25D7F7-3704-4132-B945-F3BFE09BB302}" type="presParOf" srcId="{852949BE-780B-448D-B935-623A6010A0DF}" destId="{1C6C3671-1AE5-48E1-B42E-C576B3E25E18}" srcOrd="4" destOrd="0" presId="urn:microsoft.com/office/officeart/2005/8/layout/default"/>
    <dgm:cxn modelId="{F40B24E0-FE16-4465-B881-5D813E83CDD2}" type="presParOf" srcId="{852949BE-780B-448D-B935-623A6010A0DF}" destId="{723FBC40-24D8-41C5-B58E-18C0FBD75C68}" srcOrd="5" destOrd="0" presId="urn:microsoft.com/office/officeart/2005/8/layout/default"/>
    <dgm:cxn modelId="{936A7933-5A9C-4835-A965-FA7BE3C28E3C}" type="presParOf" srcId="{852949BE-780B-448D-B935-623A6010A0DF}" destId="{78B3BC67-33A3-470F-BBBD-6DE6949458BB}" srcOrd="6" destOrd="0" presId="urn:microsoft.com/office/officeart/2005/8/layout/default"/>
    <dgm:cxn modelId="{622020E5-4305-4FA5-81A0-E777D4B1BB8E}" type="presParOf" srcId="{852949BE-780B-448D-B935-623A6010A0DF}" destId="{7FB04E01-9946-488B-9815-E634D378AAE1}" srcOrd="7" destOrd="0" presId="urn:microsoft.com/office/officeart/2005/8/layout/default"/>
    <dgm:cxn modelId="{698E8295-E400-4353-B611-798D78B28A22}" type="presParOf" srcId="{852949BE-780B-448D-B935-623A6010A0DF}" destId="{389FD47D-E8DA-47F7-82EB-DD25620DF1FF}" srcOrd="8" destOrd="0" presId="urn:microsoft.com/office/officeart/2005/8/layout/default"/>
    <dgm:cxn modelId="{F3A3BE5F-27A2-4713-9893-BB5928F6A372}" type="presParOf" srcId="{852949BE-780B-448D-B935-623A6010A0DF}" destId="{5F728AED-69A5-4504-9569-77CC5F881160}" srcOrd="9" destOrd="0" presId="urn:microsoft.com/office/officeart/2005/8/layout/default"/>
    <dgm:cxn modelId="{ABF680D8-9720-47D1-91E9-87DD451CF7CE}" type="presParOf" srcId="{852949BE-780B-448D-B935-623A6010A0DF}" destId="{8DBA72ED-838B-4DE1-9433-1E713D3E6871}" srcOrd="10" destOrd="0" presId="urn:microsoft.com/office/officeart/2005/8/layout/default"/>
    <dgm:cxn modelId="{7678A2CE-AB11-42BF-B3E6-0A8DD54026C8}" type="presParOf" srcId="{852949BE-780B-448D-B935-623A6010A0DF}" destId="{E3F937A3-76A8-423A-8F6E-D8D5671EB93E}" srcOrd="11" destOrd="0" presId="urn:microsoft.com/office/officeart/2005/8/layout/default"/>
    <dgm:cxn modelId="{AC6B183F-C2A6-4283-B745-DAA73231C06F}" type="presParOf" srcId="{852949BE-780B-448D-B935-623A6010A0DF}" destId="{7C480FD7-90DE-4AA9-B9F0-E3B3C99E581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876E1C-BE76-48C7-A0B3-A096049446C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C469AE1-A004-42CB-A318-91189EF5B1BB}">
      <dgm:prSet/>
      <dgm:spPr/>
      <dgm:t>
        <a:bodyPr/>
        <a:lstStyle/>
        <a:p>
          <a:r>
            <a:rPr lang="bg-BG"/>
            <a:t>Латвийската икономика оперира значително над потенциалното си производство в периода преди финансовата криза.</a:t>
          </a:r>
          <a:endParaRPr lang="en-US"/>
        </a:p>
      </dgm:t>
    </dgm:pt>
    <dgm:pt modelId="{AAC061D5-A17D-4CF7-906F-F3B69DA6D516}" type="parTrans" cxnId="{733E6189-76DE-4E9F-B718-10AD8BD23467}">
      <dgm:prSet/>
      <dgm:spPr/>
      <dgm:t>
        <a:bodyPr/>
        <a:lstStyle/>
        <a:p>
          <a:endParaRPr lang="en-US"/>
        </a:p>
      </dgm:t>
    </dgm:pt>
    <dgm:pt modelId="{7E1B210D-E2EE-4918-9115-2D61D29D0904}" type="sibTrans" cxnId="{733E6189-76DE-4E9F-B718-10AD8BD23467}">
      <dgm:prSet/>
      <dgm:spPr/>
      <dgm:t>
        <a:bodyPr/>
        <a:lstStyle/>
        <a:p>
          <a:endParaRPr lang="en-US"/>
        </a:p>
      </dgm:t>
    </dgm:pt>
    <dgm:pt modelId="{EB2CC5DB-CA94-4423-9D8D-561DD8928AA9}">
      <dgm:prSet/>
      <dgm:spPr/>
      <dgm:t>
        <a:bodyPr/>
        <a:lstStyle/>
        <a:p>
          <a:r>
            <a:rPr lang="bg-BG"/>
            <a:t>Икономиката прегрява.</a:t>
          </a:r>
          <a:endParaRPr lang="en-US"/>
        </a:p>
      </dgm:t>
    </dgm:pt>
    <dgm:pt modelId="{B8C6D698-7213-4711-A8DD-B6CF1D1A5643}" type="parTrans" cxnId="{6B6A78FC-06F5-427B-B029-F581533C9EE7}">
      <dgm:prSet/>
      <dgm:spPr/>
      <dgm:t>
        <a:bodyPr/>
        <a:lstStyle/>
        <a:p>
          <a:endParaRPr lang="en-US"/>
        </a:p>
      </dgm:t>
    </dgm:pt>
    <dgm:pt modelId="{3F174430-ED39-4FF5-874A-0A58BC5F9EBF}" type="sibTrans" cxnId="{6B6A78FC-06F5-427B-B029-F581533C9EE7}">
      <dgm:prSet/>
      <dgm:spPr/>
      <dgm:t>
        <a:bodyPr/>
        <a:lstStyle/>
        <a:p>
          <a:endParaRPr lang="en-US"/>
        </a:p>
      </dgm:t>
    </dgm:pt>
    <dgm:pt modelId="{08F42073-5EC3-476A-A267-D316CE264E01}">
      <dgm:prSet/>
      <dgm:spPr/>
      <dgm:t>
        <a:bodyPr/>
        <a:lstStyle/>
        <a:p>
          <a:r>
            <a:rPr lang="bg-BG"/>
            <a:t>Поскъпване на местната валута.</a:t>
          </a:r>
          <a:endParaRPr lang="en-US"/>
        </a:p>
      </dgm:t>
    </dgm:pt>
    <dgm:pt modelId="{7318E5A3-DD2F-4D5A-97AF-606B52EFED9F}" type="parTrans" cxnId="{1A1061E6-7797-49EE-AE26-685C53ED5ED1}">
      <dgm:prSet/>
      <dgm:spPr/>
      <dgm:t>
        <a:bodyPr/>
        <a:lstStyle/>
        <a:p>
          <a:endParaRPr lang="en-US"/>
        </a:p>
      </dgm:t>
    </dgm:pt>
    <dgm:pt modelId="{777E3954-557D-4190-9319-2A0E78CF1C10}" type="sibTrans" cxnId="{1A1061E6-7797-49EE-AE26-685C53ED5ED1}">
      <dgm:prSet/>
      <dgm:spPr/>
      <dgm:t>
        <a:bodyPr/>
        <a:lstStyle/>
        <a:p>
          <a:endParaRPr lang="en-US"/>
        </a:p>
      </dgm:t>
    </dgm:pt>
    <dgm:pt modelId="{D1161C86-19AA-4E40-8D6A-5805BF210491}">
      <dgm:prSet/>
      <dgm:spPr/>
      <dgm:t>
        <a:bodyPr/>
        <a:lstStyle/>
        <a:p>
          <a:r>
            <a:rPr lang="bg-BG"/>
            <a:t>Дефицит в текущата сметка на платежния баланс.</a:t>
          </a:r>
          <a:endParaRPr lang="en-US"/>
        </a:p>
      </dgm:t>
    </dgm:pt>
    <dgm:pt modelId="{557CB13B-2665-414A-99A2-217CAC3D4FFE}" type="parTrans" cxnId="{88BB6CC4-6694-4101-A4FA-014CEE4BD22A}">
      <dgm:prSet/>
      <dgm:spPr/>
      <dgm:t>
        <a:bodyPr/>
        <a:lstStyle/>
        <a:p>
          <a:endParaRPr lang="en-US"/>
        </a:p>
      </dgm:t>
    </dgm:pt>
    <dgm:pt modelId="{C9BEB9B9-DA88-4F7A-B864-8C2E92715302}" type="sibTrans" cxnId="{88BB6CC4-6694-4101-A4FA-014CEE4BD22A}">
      <dgm:prSet/>
      <dgm:spPr/>
      <dgm:t>
        <a:bodyPr/>
        <a:lstStyle/>
        <a:p>
          <a:endParaRPr lang="en-US"/>
        </a:p>
      </dgm:t>
    </dgm:pt>
    <dgm:pt modelId="{2CDD0240-70D6-4D1F-A8BC-539D91F692D6}" type="pres">
      <dgm:prSet presAssocID="{42876E1C-BE76-48C7-A0B3-A096049446C3}" presName="outerComposite" presStyleCnt="0">
        <dgm:presLayoutVars>
          <dgm:chMax val="5"/>
          <dgm:dir/>
          <dgm:resizeHandles val="exact"/>
        </dgm:presLayoutVars>
      </dgm:prSet>
      <dgm:spPr/>
    </dgm:pt>
    <dgm:pt modelId="{7D0F8C83-E00A-476C-838E-A68AEABB098E}" type="pres">
      <dgm:prSet presAssocID="{42876E1C-BE76-48C7-A0B3-A096049446C3}" presName="dummyMaxCanvas" presStyleCnt="0">
        <dgm:presLayoutVars/>
      </dgm:prSet>
      <dgm:spPr/>
    </dgm:pt>
    <dgm:pt modelId="{5690A8C4-7397-4662-9577-45607950BB06}" type="pres">
      <dgm:prSet presAssocID="{42876E1C-BE76-48C7-A0B3-A096049446C3}" presName="FourNodes_1" presStyleLbl="node1" presStyleIdx="0" presStyleCnt="4">
        <dgm:presLayoutVars>
          <dgm:bulletEnabled val="1"/>
        </dgm:presLayoutVars>
      </dgm:prSet>
      <dgm:spPr/>
    </dgm:pt>
    <dgm:pt modelId="{8FA97C3C-3670-45DD-84B5-357AA7E9B73D}" type="pres">
      <dgm:prSet presAssocID="{42876E1C-BE76-48C7-A0B3-A096049446C3}" presName="FourNodes_2" presStyleLbl="node1" presStyleIdx="1" presStyleCnt="4">
        <dgm:presLayoutVars>
          <dgm:bulletEnabled val="1"/>
        </dgm:presLayoutVars>
      </dgm:prSet>
      <dgm:spPr/>
    </dgm:pt>
    <dgm:pt modelId="{5E361450-26CD-481C-B94A-A80C18A462DB}" type="pres">
      <dgm:prSet presAssocID="{42876E1C-BE76-48C7-A0B3-A096049446C3}" presName="FourNodes_3" presStyleLbl="node1" presStyleIdx="2" presStyleCnt="4">
        <dgm:presLayoutVars>
          <dgm:bulletEnabled val="1"/>
        </dgm:presLayoutVars>
      </dgm:prSet>
      <dgm:spPr/>
    </dgm:pt>
    <dgm:pt modelId="{98BD3813-EB04-4B1B-AC6B-728023D79361}" type="pres">
      <dgm:prSet presAssocID="{42876E1C-BE76-48C7-A0B3-A096049446C3}" presName="FourNodes_4" presStyleLbl="node1" presStyleIdx="3" presStyleCnt="4">
        <dgm:presLayoutVars>
          <dgm:bulletEnabled val="1"/>
        </dgm:presLayoutVars>
      </dgm:prSet>
      <dgm:spPr/>
    </dgm:pt>
    <dgm:pt modelId="{6597FCE6-1ECF-4D8F-B102-404CD8EFD012}" type="pres">
      <dgm:prSet presAssocID="{42876E1C-BE76-48C7-A0B3-A096049446C3}" presName="FourConn_1-2" presStyleLbl="fgAccFollowNode1" presStyleIdx="0" presStyleCnt="3">
        <dgm:presLayoutVars>
          <dgm:bulletEnabled val="1"/>
        </dgm:presLayoutVars>
      </dgm:prSet>
      <dgm:spPr/>
    </dgm:pt>
    <dgm:pt modelId="{8E5CD158-556D-4FE8-B4CE-7F02BC82FC98}" type="pres">
      <dgm:prSet presAssocID="{42876E1C-BE76-48C7-A0B3-A096049446C3}" presName="FourConn_2-3" presStyleLbl="fgAccFollowNode1" presStyleIdx="1" presStyleCnt="3">
        <dgm:presLayoutVars>
          <dgm:bulletEnabled val="1"/>
        </dgm:presLayoutVars>
      </dgm:prSet>
      <dgm:spPr/>
    </dgm:pt>
    <dgm:pt modelId="{CE7CB1DC-8BAC-4C9C-8A02-5F3EAE8792E5}" type="pres">
      <dgm:prSet presAssocID="{42876E1C-BE76-48C7-A0B3-A096049446C3}" presName="FourConn_3-4" presStyleLbl="fgAccFollowNode1" presStyleIdx="2" presStyleCnt="3">
        <dgm:presLayoutVars>
          <dgm:bulletEnabled val="1"/>
        </dgm:presLayoutVars>
      </dgm:prSet>
      <dgm:spPr/>
    </dgm:pt>
    <dgm:pt modelId="{03497B9A-A4DB-476A-955C-EFD57B937476}" type="pres">
      <dgm:prSet presAssocID="{42876E1C-BE76-48C7-A0B3-A096049446C3}" presName="FourNodes_1_text" presStyleLbl="node1" presStyleIdx="3" presStyleCnt="4">
        <dgm:presLayoutVars>
          <dgm:bulletEnabled val="1"/>
        </dgm:presLayoutVars>
      </dgm:prSet>
      <dgm:spPr/>
    </dgm:pt>
    <dgm:pt modelId="{0475DD49-4975-4D88-987D-30DEAA08075D}" type="pres">
      <dgm:prSet presAssocID="{42876E1C-BE76-48C7-A0B3-A096049446C3}" presName="FourNodes_2_text" presStyleLbl="node1" presStyleIdx="3" presStyleCnt="4">
        <dgm:presLayoutVars>
          <dgm:bulletEnabled val="1"/>
        </dgm:presLayoutVars>
      </dgm:prSet>
      <dgm:spPr/>
    </dgm:pt>
    <dgm:pt modelId="{E3092122-1AEC-4D53-8731-17AC77BD6BED}" type="pres">
      <dgm:prSet presAssocID="{42876E1C-BE76-48C7-A0B3-A096049446C3}" presName="FourNodes_3_text" presStyleLbl="node1" presStyleIdx="3" presStyleCnt="4">
        <dgm:presLayoutVars>
          <dgm:bulletEnabled val="1"/>
        </dgm:presLayoutVars>
      </dgm:prSet>
      <dgm:spPr/>
    </dgm:pt>
    <dgm:pt modelId="{95ED4D3E-B8B2-458C-8FD1-F18A37344C28}" type="pres">
      <dgm:prSet presAssocID="{42876E1C-BE76-48C7-A0B3-A096049446C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88F4C05-85C5-4D6B-A723-9086D6D33044}" type="presOf" srcId="{D1161C86-19AA-4E40-8D6A-5805BF210491}" destId="{98BD3813-EB04-4B1B-AC6B-728023D79361}" srcOrd="0" destOrd="0" presId="urn:microsoft.com/office/officeart/2005/8/layout/vProcess5"/>
    <dgm:cxn modelId="{8FE17928-5E71-422B-9F57-2AD6E43F72EF}" type="presOf" srcId="{D1161C86-19AA-4E40-8D6A-5805BF210491}" destId="{95ED4D3E-B8B2-458C-8FD1-F18A37344C28}" srcOrd="1" destOrd="0" presId="urn:microsoft.com/office/officeart/2005/8/layout/vProcess5"/>
    <dgm:cxn modelId="{4EB41E65-128B-4689-9D27-BFDC8B6786F0}" type="presOf" srcId="{08F42073-5EC3-476A-A267-D316CE264E01}" destId="{5E361450-26CD-481C-B94A-A80C18A462DB}" srcOrd="0" destOrd="0" presId="urn:microsoft.com/office/officeart/2005/8/layout/vProcess5"/>
    <dgm:cxn modelId="{46CDC966-56AC-4008-B040-E09A10CD5DFB}" type="presOf" srcId="{FC469AE1-A004-42CB-A318-91189EF5B1BB}" destId="{03497B9A-A4DB-476A-955C-EFD57B937476}" srcOrd="1" destOrd="0" presId="urn:microsoft.com/office/officeart/2005/8/layout/vProcess5"/>
    <dgm:cxn modelId="{53723951-7E92-48AF-82A8-79D99745F53F}" type="presOf" srcId="{3F174430-ED39-4FF5-874A-0A58BC5F9EBF}" destId="{8E5CD158-556D-4FE8-B4CE-7F02BC82FC98}" srcOrd="0" destOrd="0" presId="urn:microsoft.com/office/officeart/2005/8/layout/vProcess5"/>
    <dgm:cxn modelId="{CECA3655-8347-4E3C-A4E7-A9B23B4D9BE8}" type="presOf" srcId="{08F42073-5EC3-476A-A267-D316CE264E01}" destId="{E3092122-1AEC-4D53-8731-17AC77BD6BED}" srcOrd="1" destOrd="0" presId="urn:microsoft.com/office/officeart/2005/8/layout/vProcess5"/>
    <dgm:cxn modelId="{92F9F37B-B7D9-41A8-85B1-9F0E88D86AF4}" type="presOf" srcId="{42876E1C-BE76-48C7-A0B3-A096049446C3}" destId="{2CDD0240-70D6-4D1F-A8BC-539D91F692D6}" srcOrd="0" destOrd="0" presId="urn:microsoft.com/office/officeart/2005/8/layout/vProcess5"/>
    <dgm:cxn modelId="{8E036C7D-7E5D-4D8C-AA65-BEF2D683F35F}" type="presOf" srcId="{EB2CC5DB-CA94-4423-9D8D-561DD8928AA9}" destId="{0475DD49-4975-4D88-987D-30DEAA08075D}" srcOrd="1" destOrd="0" presId="urn:microsoft.com/office/officeart/2005/8/layout/vProcess5"/>
    <dgm:cxn modelId="{733E6189-76DE-4E9F-B718-10AD8BD23467}" srcId="{42876E1C-BE76-48C7-A0B3-A096049446C3}" destId="{FC469AE1-A004-42CB-A318-91189EF5B1BB}" srcOrd="0" destOrd="0" parTransId="{AAC061D5-A17D-4CF7-906F-F3B69DA6D516}" sibTransId="{7E1B210D-E2EE-4918-9115-2D61D29D0904}"/>
    <dgm:cxn modelId="{7BA2B493-1872-4E5B-94D8-863D35FC2D63}" type="presOf" srcId="{EB2CC5DB-CA94-4423-9D8D-561DD8928AA9}" destId="{8FA97C3C-3670-45DD-84B5-357AA7E9B73D}" srcOrd="0" destOrd="0" presId="urn:microsoft.com/office/officeart/2005/8/layout/vProcess5"/>
    <dgm:cxn modelId="{409EB8C1-7F95-4145-9E2C-2328C6263904}" type="presOf" srcId="{FC469AE1-A004-42CB-A318-91189EF5B1BB}" destId="{5690A8C4-7397-4662-9577-45607950BB06}" srcOrd="0" destOrd="0" presId="urn:microsoft.com/office/officeart/2005/8/layout/vProcess5"/>
    <dgm:cxn modelId="{88BB6CC4-6694-4101-A4FA-014CEE4BD22A}" srcId="{42876E1C-BE76-48C7-A0B3-A096049446C3}" destId="{D1161C86-19AA-4E40-8D6A-5805BF210491}" srcOrd="3" destOrd="0" parTransId="{557CB13B-2665-414A-99A2-217CAC3D4FFE}" sibTransId="{C9BEB9B9-DA88-4F7A-B864-8C2E92715302}"/>
    <dgm:cxn modelId="{E8E1E9D3-4884-476D-A70E-F2384696478C}" type="presOf" srcId="{777E3954-557D-4190-9319-2A0E78CF1C10}" destId="{CE7CB1DC-8BAC-4C9C-8A02-5F3EAE8792E5}" srcOrd="0" destOrd="0" presId="urn:microsoft.com/office/officeart/2005/8/layout/vProcess5"/>
    <dgm:cxn modelId="{1A1061E6-7797-49EE-AE26-685C53ED5ED1}" srcId="{42876E1C-BE76-48C7-A0B3-A096049446C3}" destId="{08F42073-5EC3-476A-A267-D316CE264E01}" srcOrd="2" destOrd="0" parTransId="{7318E5A3-DD2F-4D5A-97AF-606B52EFED9F}" sibTransId="{777E3954-557D-4190-9319-2A0E78CF1C10}"/>
    <dgm:cxn modelId="{42BE9FF8-97D2-4B16-A15E-32AD0A00EFDB}" type="presOf" srcId="{7E1B210D-E2EE-4918-9115-2D61D29D0904}" destId="{6597FCE6-1ECF-4D8F-B102-404CD8EFD012}" srcOrd="0" destOrd="0" presId="urn:microsoft.com/office/officeart/2005/8/layout/vProcess5"/>
    <dgm:cxn modelId="{6B6A78FC-06F5-427B-B029-F581533C9EE7}" srcId="{42876E1C-BE76-48C7-A0B3-A096049446C3}" destId="{EB2CC5DB-CA94-4423-9D8D-561DD8928AA9}" srcOrd="1" destOrd="0" parTransId="{B8C6D698-7213-4711-A8DD-B6CF1D1A5643}" sibTransId="{3F174430-ED39-4FF5-874A-0A58BC5F9EBF}"/>
    <dgm:cxn modelId="{98FEC3EC-3187-4EE6-B71A-C801F7E1E03F}" type="presParOf" srcId="{2CDD0240-70D6-4D1F-A8BC-539D91F692D6}" destId="{7D0F8C83-E00A-476C-838E-A68AEABB098E}" srcOrd="0" destOrd="0" presId="urn:microsoft.com/office/officeart/2005/8/layout/vProcess5"/>
    <dgm:cxn modelId="{1E1207C6-6D9F-449D-B283-9154BC4FBFD4}" type="presParOf" srcId="{2CDD0240-70D6-4D1F-A8BC-539D91F692D6}" destId="{5690A8C4-7397-4662-9577-45607950BB06}" srcOrd="1" destOrd="0" presId="urn:microsoft.com/office/officeart/2005/8/layout/vProcess5"/>
    <dgm:cxn modelId="{F163004D-3BA1-4F3E-A812-A4D713114397}" type="presParOf" srcId="{2CDD0240-70D6-4D1F-A8BC-539D91F692D6}" destId="{8FA97C3C-3670-45DD-84B5-357AA7E9B73D}" srcOrd="2" destOrd="0" presId="urn:microsoft.com/office/officeart/2005/8/layout/vProcess5"/>
    <dgm:cxn modelId="{D6263AAF-AEF5-432C-B1DB-A9528819D763}" type="presParOf" srcId="{2CDD0240-70D6-4D1F-A8BC-539D91F692D6}" destId="{5E361450-26CD-481C-B94A-A80C18A462DB}" srcOrd="3" destOrd="0" presId="urn:microsoft.com/office/officeart/2005/8/layout/vProcess5"/>
    <dgm:cxn modelId="{3609674C-1AC2-4543-B3F1-877592EAC7CF}" type="presParOf" srcId="{2CDD0240-70D6-4D1F-A8BC-539D91F692D6}" destId="{98BD3813-EB04-4B1B-AC6B-728023D79361}" srcOrd="4" destOrd="0" presId="urn:microsoft.com/office/officeart/2005/8/layout/vProcess5"/>
    <dgm:cxn modelId="{426194C8-9CCC-4636-BCF8-3407ABEB115F}" type="presParOf" srcId="{2CDD0240-70D6-4D1F-A8BC-539D91F692D6}" destId="{6597FCE6-1ECF-4D8F-B102-404CD8EFD012}" srcOrd="5" destOrd="0" presId="urn:microsoft.com/office/officeart/2005/8/layout/vProcess5"/>
    <dgm:cxn modelId="{8385B418-6A1E-43A1-BF80-02F9AD5D6652}" type="presParOf" srcId="{2CDD0240-70D6-4D1F-A8BC-539D91F692D6}" destId="{8E5CD158-556D-4FE8-B4CE-7F02BC82FC98}" srcOrd="6" destOrd="0" presId="urn:microsoft.com/office/officeart/2005/8/layout/vProcess5"/>
    <dgm:cxn modelId="{AD690B2B-46E0-4AC2-8F04-BA1D52287D56}" type="presParOf" srcId="{2CDD0240-70D6-4D1F-A8BC-539D91F692D6}" destId="{CE7CB1DC-8BAC-4C9C-8A02-5F3EAE8792E5}" srcOrd="7" destOrd="0" presId="urn:microsoft.com/office/officeart/2005/8/layout/vProcess5"/>
    <dgm:cxn modelId="{5291E19C-F329-4591-BCA0-F78E70595373}" type="presParOf" srcId="{2CDD0240-70D6-4D1F-A8BC-539D91F692D6}" destId="{03497B9A-A4DB-476A-955C-EFD57B937476}" srcOrd="8" destOrd="0" presId="urn:microsoft.com/office/officeart/2005/8/layout/vProcess5"/>
    <dgm:cxn modelId="{88998369-55CE-43D9-8B89-FAA7C1F0359C}" type="presParOf" srcId="{2CDD0240-70D6-4D1F-A8BC-539D91F692D6}" destId="{0475DD49-4975-4D88-987D-30DEAA08075D}" srcOrd="9" destOrd="0" presId="urn:microsoft.com/office/officeart/2005/8/layout/vProcess5"/>
    <dgm:cxn modelId="{EAB8942F-0E80-46A8-8393-26ACE6465EBF}" type="presParOf" srcId="{2CDD0240-70D6-4D1F-A8BC-539D91F692D6}" destId="{E3092122-1AEC-4D53-8731-17AC77BD6BED}" srcOrd="10" destOrd="0" presId="urn:microsoft.com/office/officeart/2005/8/layout/vProcess5"/>
    <dgm:cxn modelId="{68788DE0-B02E-40ED-BF31-3D61E6BB5EC6}" type="presParOf" srcId="{2CDD0240-70D6-4D1F-A8BC-539D91F692D6}" destId="{95ED4D3E-B8B2-458C-8FD1-F18A37344C2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0D455E-C6EB-4928-8295-09FEC5C7AB6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BC92B2-801E-4DA7-933D-89DE188E5A23}">
      <dgm:prSet/>
      <dgm:spPr/>
      <dgm:t>
        <a:bodyPr/>
        <a:lstStyle/>
        <a:p>
          <a:r>
            <a:rPr lang="bg-BG"/>
            <a:t>Положителните ефекти върху растежа не са непременно предписани на експанзионистичната фискална политика.</a:t>
          </a:r>
          <a:endParaRPr lang="en-US"/>
        </a:p>
      </dgm:t>
    </dgm:pt>
    <dgm:pt modelId="{B29A8C01-C61F-4A38-A116-11DE3BF106B7}" type="parTrans" cxnId="{99B5A910-5BE9-46C5-8526-07B9C1735D3E}">
      <dgm:prSet/>
      <dgm:spPr/>
      <dgm:t>
        <a:bodyPr/>
        <a:lstStyle/>
        <a:p>
          <a:endParaRPr lang="en-US"/>
        </a:p>
      </dgm:t>
    </dgm:pt>
    <dgm:pt modelId="{EFAD1D39-25C5-47FD-A6FC-B9757C853795}" type="sibTrans" cxnId="{99B5A910-5BE9-46C5-8526-07B9C1735D3E}">
      <dgm:prSet/>
      <dgm:spPr/>
      <dgm:t>
        <a:bodyPr/>
        <a:lstStyle/>
        <a:p>
          <a:endParaRPr lang="en-US"/>
        </a:p>
      </dgm:t>
    </dgm:pt>
    <dgm:pt modelId="{C7EE5B18-8F6B-407A-ADF3-024DFD28C321}">
      <dgm:prSet/>
      <dgm:spPr/>
      <dgm:t>
        <a:bodyPr/>
        <a:lstStyle/>
        <a:p>
          <a:r>
            <a:rPr lang="ru-RU"/>
            <a:t>Да се определи ефекта на фискалната консолидация върху производството е на практика невъзможно, поради наличието на много други фактори, които също оказват своето влияние.</a:t>
          </a:r>
          <a:endParaRPr lang="en-US"/>
        </a:p>
      </dgm:t>
    </dgm:pt>
    <dgm:pt modelId="{AF155123-4F1E-468E-8B6A-C05D611C1235}" type="parTrans" cxnId="{E402EBDA-A5E5-491B-ADC0-F2F7C89BCFEA}">
      <dgm:prSet/>
      <dgm:spPr/>
      <dgm:t>
        <a:bodyPr/>
        <a:lstStyle/>
        <a:p>
          <a:endParaRPr lang="en-US"/>
        </a:p>
      </dgm:t>
    </dgm:pt>
    <dgm:pt modelId="{AF62A6A0-F9D5-4FF1-B027-15A0CF27CB17}" type="sibTrans" cxnId="{E402EBDA-A5E5-491B-ADC0-F2F7C89BCFEA}">
      <dgm:prSet/>
      <dgm:spPr/>
      <dgm:t>
        <a:bodyPr/>
        <a:lstStyle/>
        <a:p>
          <a:endParaRPr lang="en-US"/>
        </a:p>
      </dgm:t>
    </dgm:pt>
    <dgm:pt modelId="{189FC7A2-3B69-4AD2-8CB4-2D3E382DB7B3}">
      <dgm:prSet/>
      <dgm:spPr/>
      <dgm:t>
        <a:bodyPr/>
        <a:lstStyle/>
        <a:p>
          <a:r>
            <a:rPr lang="ru-RU"/>
            <a:t>Например след като голяма част от по-ранното рязко намаляване на местното търсене е силно вероятно да е причинено от несигурност, напълно възможно е след като несигурността намалява, икономиката да се възстанови, независимо от фискалната политика.</a:t>
          </a:r>
          <a:endParaRPr lang="en-US"/>
        </a:p>
      </dgm:t>
    </dgm:pt>
    <dgm:pt modelId="{478D7E88-42E8-4002-9837-7CC5B84DCAA2}" type="parTrans" cxnId="{08A2E36E-8756-4EEF-8037-96DE28C68674}">
      <dgm:prSet/>
      <dgm:spPr/>
      <dgm:t>
        <a:bodyPr/>
        <a:lstStyle/>
        <a:p>
          <a:endParaRPr lang="en-US"/>
        </a:p>
      </dgm:t>
    </dgm:pt>
    <dgm:pt modelId="{E849483A-E8C3-498E-91BB-630514F05585}" type="sibTrans" cxnId="{08A2E36E-8756-4EEF-8037-96DE28C68674}">
      <dgm:prSet/>
      <dgm:spPr/>
      <dgm:t>
        <a:bodyPr/>
        <a:lstStyle/>
        <a:p>
          <a:endParaRPr lang="en-US"/>
        </a:p>
      </dgm:t>
    </dgm:pt>
    <dgm:pt modelId="{A8586C0A-AE14-4D11-A6E0-3E0BC0663760}" type="pres">
      <dgm:prSet presAssocID="{4C0D455E-C6EB-4928-8295-09FEC5C7AB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84E34E-0AAD-4C96-9B72-2E668E1E3A0F}" type="pres">
      <dgm:prSet presAssocID="{25BC92B2-801E-4DA7-933D-89DE188E5A23}" presName="hierRoot1" presStyleCnt="0"/>
      <dgm:spPr/>
    </dgm:pt>
    <dgm:pt modelId="{4076A935-E98D-4F4E-8195-59B647544C88}" type="pres">
      <dgm:prSet presAssocID="{25BC92B2-801E-4DA7-933D-89DE188E5A23}" presName="composite" presStyleCnt="0"/>
      <dgm:spPr/>
    </dgm:pt>
    <dgm:pt modelId="{0F69FA28-3460-4CE4-BE62-7CE1EDB20231}" type="pres">
      <dgm:prSet presAssocID="{25BC92B2-801E-4DA7-933D-89DE188E5A23}" presName="background" presStyleLbl="node0" presStyleIdx="0" presStyleCnt="3"/>
      <dgm:spPr/>
    </dgm:pt>
    <dgm:pt modelId="{34B9D4E6-6794-4D34-817E-2307EB0CC1C1}" type="pres">
      <dgm:prSet presAssocID="{25BC92B2-801E-4DA7-933D-89DE188E5A23}" presName="text" presStyleLbl="fgAcc0" presStyleIdx="0" presStyleCnt="3">
        <dgm:presLayoutVars>
          <dgm:chPref val="3"/>
        </dgm:presLayoutVars>
      </dgm:prSet>
      <dgm:spPr/>
    </dgm:pt>
    <dgm:pt modelId="{1FCFEA02-4049-4531-B74C-060AB44C622A}" type="pres">
      <dgm:prSet presAssocID="{25BC92B2-801E-4DA7-933D-89DE188E5A23}" presName="hierChild2" presStyleCnt="0"/>
      <dgm:spPr/>
    </dgm:pt>
    <dgm:pt modelId="{8F0BFEA2-8164-4BF4-9095-37016DE31E10}" type="pres">
      <dgm:prSet presAssocID="{C7EE5B18-8F6B-407A-ADF3-024DFD28C321}" presName="hierRoot1" presStyleCnt="0"/>
      <dgm:spPr/>
    </dgm:pt>
    <dgm:pt modelId="{2FA29664-CD67-4B1C-9EEB-80ECD2B875CB}" type="pres">
      <dgm:prSet presAssocID="{C7EE5B18-8F6B-407A-ADF3-024DFD28C321}" presName="composite" presStyleCnt="0"/>
      <dgm:spPr/>
    </dgm:pt>
    <dgm:pt modelId="{A2FDB852-394B-4157-A905-40D52B7E7CE8}" type="pres">
      <dgm:prSet presAssocID="{C7EE5B18-8F6B-407A-ADF3-024DFD28C321}" presName="background" presStyleLbl="node0" presStyleIdx="1" presStyleCnt="3"/>
      <dgm:spPr/>
    </dgm:pt>
    <dgm:pt modelId="{B4815A96-E8E6-47F9-B7AD-6F060DEE16CE}" type="pres">
      <dgm:prSet presAssocID="{C7EE5B18-8F6B-407A-ADF3-024DFD28C321}" presName="text" presStyleLbl="fgAcc0" presStyleIdx="1" presStyleCnt="3">
        <dgm:presLayoutVars>
          <dgm:chPref val="3"/>
        </dgm:presLayoutVars>
      </dgm:prSet>
      <dgm:spPr/>
    </dgm:pt>
    <dgm:pt modelId="{B153BC90-FFCC-4133-851E-E22BDB2F7463}" type="pres">
      <dgm:prSet presAssocID="{C7EE5B18-8F6B-407A-ADF3-024DFD28C321}" presName="hierChild2" presStyleCnt="0"/>
      <dgm:spPr/>
    </dgm:pt>
    <dgm:pt modelId="{94A01D1B-C03A-498D-8E6E-C8FC2EEC535D}" type="pres">
      <dgm:prSet presAssocID="{189FC7A2-3B69-4AD2-8CB4-2D3E382DB7B3}" presName="hierRoot1" presStyleCnt="0"/>
      <dgm:spPr/>
    </dgm:pt>
    <dgm:pt modelId="{4452B792-756F-4844-B336-84F6FD696AF0}" type="pres">
      <dgm:prSet presAssocID="{189FC7A2-3B69-4AD2-8CB4-2D3E382DB7B3}" presName="composite" presStyleCnt="0"/>
      <dgm:spPr/>
    </dgm:pt>
    <dgm:pt modelId="{8BE0BE65-9FAC-4C78-AAEC-A5F696C2C586}" type="pres">
      <dgm:prSet presAssocID="{189FC7A2-3B69-4AD2-8CB4-2D3E382DB7B3}" presName="background" presStyleLbl="node0" presStyleIdx="2" presStyleCnt="3"/>
      <dgm:spPr/>
    </dgm:pt>
    <dgm:pt modelId="{03159DD2-6354-4BFE-8ED4-D677E8FE2130}" type="pres">
      <dgm:prSet presAssocID="{189FC7A2-3B69-4AD2-8CB4-2D3E382DB7B3}" presName="text" presStyleLbl="fgAcc0" presStyleIdx="2" presStyleCnt="3">
        <dgm:presLayoutVars>
          <dgm:chPref val="3"/>
        </dgm:presLayoutVars>
      </dgm:prSet>
      <dgm:spPr/>
    </dgm:pt>
    <dgm:pt modelId="{6D72B329-15C9-4873-88E6-38239F45D326}" type="pres">
      <dgm:prSet presAssocID="{189FC7A2-3B69-4AD2-8CB4-2D3E382DB7B3}" presName="hierChild2" presStyleCnt="0"/>
      <dgm:spPr/>
    </dgm:pt>
  </dgm:ptLst>
  <dgm:cxnLst>
    <dgm:cxn modelId="{99B5A910-5BE9-46C5-8526-07B9C1735D3E}" srcId="{4C0D455E-C6EB-4928-8295-09FEC5C7AB6C}" destId="{25BC92B2-801E-4DA7-933D-89DE188E5A23}" srcOrd="0" destOrd="0" parTransId="{B29A8C01-C61F-4A38-A116-11DE3BF106B7}" sibTransId="{EFAD1D39-25C5-47FD-A6FC-B9757C853795}"/>
    <dgm:cxn modelId="{C4A4404A-7F75-466F-97F6-84F85F3D4D83}" type="presOf" srcId="{C7EE5B18-8F6B-407A-ADF3-024DFD28C321}" destId="{B4815A96-E8E6-47F9-B7AD-6F060DEE16CE}" srcOrd="0" destOrd="0" presId="urn:microsoft.com/office/officeart/2005/8/layout/hierarchy1"/>
    <dgm:cxn modelId="{08A2E36E-8756-4EEF-8037-96DE28C68674}" srcId="{4C0D455E-C6EB-4928-8295-09FEC5C7AB6C}" destId="{189FC7A2-3B69-4AD2-8CB4-2D3E382DB7B3}" srcOrd="2" destOrd="0" parTransId="{478D7E88-42E8-4002-9837-7CC5B84DCAA2}" sibTransId="{E849483A-E8C3-498E-91BB-630514F05585}"/>
    <dgm:cxn modelId="{A9FB1774-375F-44F6-8CC1-04DB38ACCC8C}" type="presOf" srcId="{25BC92B2-801E-4DA7-933D-89DE188E5A23}" destId="{34B9D4E6-6794-4D34-817E-2307EB0CC1C1}" srcOrd="0" destOrd="0" presId="urn:microsoft.com/office/officeart/2005/8/layout/hierarchy1"/>
    <dgm:cxn modelId="{E402EBDA-A5E5-491B-ADC0-F2F7C89BCFEA}" srcId="{4C0D455E-C6EB-4928-8295-09FEC5C7AB6C}" destId="{C7EE5B18-8F6B-407A-ADF3-024DFD28C321}" srcOrd="1" destOrd="0" parTransId="{AF155123-4F1E-468E-8B6A-C05D611C1235}" sibTransId="{AF62A6A0-F9D5-4FF1-B027-15A0CF27CB17}"/>
    <dgm:cxn modelId="{BB7616E2-A14D-47E6-B21D-F1703F1C1C54}" type="presOf" srcId="{4C0D455E-C6EB-4928-8295-09FEC5C7AB6C}" destId="{A8586C0A-AE14-4D11-A6E0-3E0BC0663760}" srcOrd="0" destOrd="0" presId="urn:microsoft.com/office/officeart/2005/8/layout/hierarchy1"/>
    <dgm:cxn modelId="{12B269FC-AE1F-4A21-9C1B-4063E834C1BB}" type="presOf" srcId="{189FC7A2-3B69-4AD2-8CB4-2D3E382DB7B3}" destId="{03159DD2-6354-4BFE-8ED4-D677E8FE2130}" srcOrd="0" destOrd="0" presId="urn:microsoft.com/office/officeart/2005/8/layout/hierarchy1"/>
    <dgm:cxn modelId="{62A5754C-EA81-4388-B7D7-72E46E34153B}" type="presParOf" srcId="{A8586C0A-AE14-4D11-A6E0-3E0BC0663760}" destId="{9F84E34E-0AAD-4C96-9B72-2E668E1E3A0F}" srcOrd="0" destOrd="0" presId="urn:microsoft.com/office/officeart/2005/8/layout/hierarchy1"/>
    <dgm:cxn modelId="{F1AF3721-A31A-4481-A7D0-4FC0BD15F2A1}" type="presParOf" srcId="{9F84E34E-0AAD-4C96-9B72-2E668E1E3A0F}" destId="{4076A935-E98D-4F4E-8195-59B647544C88}" srcOrd="0" destOrd="0" presId="urn:microsoft.com/office/officeart/2005/8/layout/hierarchy1"/>
    <dgm:cxn modelId="{3531D91F-BD64-47BF-9608-4A72F9E6A6F4}" type="presParOf" srcId="{4076A935-E98D-4F4E-8195-59B647544C88}" destId="{0F69FA28-3460-4CE4-BE62-7CE1EDB20231}" srcOrd="0" destOrd="0" presId="urn:microsoft.com/office/officeart/2005/8/layout/hierarchy1"/>
    <dgm:cxn modelId="{22FCAF7C-F459-4E55-B4B8-36293494515B}" type="presParOf" srcId="{4076A935-E98D-4F4E-8195-59B647544C88}" destId="{34B9D4E6-6794-4D34-817E-2307EB0CC1C1}" srcOrd="1" destOrd="0" presId="urn:microsoft.com/office/officeart/2005/8/layout/hierarchy1"/>
    <dgm:cxn modelId="{54F7C6D4-1517-4BBC-9B9B-F99C4CD30665}" type="presParOf" srcId="{9F84E34E-0AAD-4C96-9B72-2E668E1E3A0F}" destId="{1FCFEA02-4049-4531-B74C-060AB44C622A}" srcOrd="1" destOrd="0" presId="urn:microsoft.com/office/officeart/2005/8/layout/hierarchy1"/>
    <dgm:cxn modelId="{5AE9CEA7-77E6-4034-85C9-D8D8BBE3D9E7}" type="presParOf" srcId="{A8586C0A-AE14-4D11-A6E0-3E0BC0663760}" destId="{8F0BFEA2-8164-4BF4-9095-37016DE31E10}" srcOrd="1" destOrd="0" presId="urn:microsoft.com/office/officeart/2005/8/layout/hierarchy1"/>
    <dgm:cxn modelId="{FE745E34-BF59-4FD2-88D5-07E96F3CECD2}" type="presParOf" srcId="{8F0BFEA2-8164-4BF4-9095-37016DE31E10}" destId="{2FA29664-CD67-4B1C-9EEB-80ECD2B875CB}" srcOrd="0" destOrd="0" presId="urn:microsoft.com/office/officeart/2005/8/layout/hierarchy1"/>
    <dgm:cxn modelId="{408C2D6B-09FB-427C-A33D-75B40924B73B}" type="presParOf" srcId="{2FA29664-CD67-4B1C-9EEB-80ECD2B875CB}" destId="{A2FDB852-394B-4157-A905-40D52B7E7CE8}" srcOrd="0" destOrd="0" presId="urn:microsoft.com/office/officeart/2005/8/layout/hierarchy1"/>
    <dgm:cxn modelId="{C4C7076B-116B-4DA9-B8B4-9D9297AC26F9}" type="presParOf" srcId="{2FA29664-CD67-4B1C-9EEB-80ECD2B875CB}" destId="{B4815A96-E8E6-47F9-B7AD-6F060DEE16CE}" srcOrd="1" destOrd="0" presId="urn:microsoft.com/office/officeart/2005/8/layout/hierarchy1"/>
    <dgm:cxn modelId="{24BFFC48-26E5-4D59-ABCF-8C7530AD077A}" type="presParOf" srcId="{8F0BFEA2-8164-4BF4-9095-37016DE31E10}" destId="{B153BC90-FFCC-4133-851E-E22BDB2F7463}" srcOrd="1" destOrd="0" presId="urn:microsoft.com/office/officeart/2005/8/layout/hierarchy1"/>
    <dgm:cxn modelId="{36D51225-2719-46E5-9501-52AC4446FA37}" type="presParOf" srcId="{A8586C0A-AE14-4D11-A6E0-3E0BC0663760}" destId="{94A01D1B-C03A-498D-8E6E-C8FC2EEC535D}" srcOrd="2" destOrd="0" presId="urn:microsoft.com/office/officeart/2005/8/layout/hierarchy1"/>
    <dgm:cxn modelId="{A5A09856-0118-4E14-B35D-9DC7E2D6012A}" type="presParOf" srcId="{94A01D1B-C03A-498D-8E6E-C8FC2EEC535D}" destId="{4452B792-756F-4844-B336-84F6FD696AF0}" srcOrd="0" destOrd="0" presId="urn:microsoft.com/office/officeart/2005/8/layout/hierarchy1"/>
    <dgm:cxn modelId="{B3B57FA3-59AE-407F-BB44-C3181FC4E34B}" type="presParOf" srcId="{4452B792-756F-4844-B336-84F6FD696AF0}" destId="{8BE0BE65-9FAC-4C78-AAEC-A5F696C2C586}" srcOrd="0" destOrd="0" presId="urn:microsoft.com/office/officeart/2005/8/layout/hierarchy1"/>
    <dgm:cxn modelId="{0F270BDE-4C6D-487F-A34C-83C920AAE1BA}" type="presParOf" srcId="{4452B792-756F-4844-B336-84F6FD696AF0}" destId="{03159DD2-6354-4BFE-8ED4-D677E8FE2130}" srcOrd="1" destOrd="0" presId="urn:microsoft.com/office/officeart/2005/8/layout/hierarchy1"/>
    <dgm:cxn modelId="{BE247B6B-3C20-47F3-96C5-501255F7753F}" type="presParOf" srcId="{94A01D1B-C03A-498D-8E6E-C8FC2EEC535D}" destId="{6D72B329-15C9-4873-88E6-38239F45D3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9655FF-DA42-4FA7-A092-9C2C382431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7FFBD3-443E-4111-96D6-8B2E315B8894}">
      <dgm:prSet/>
      <dgm:spPr/>
      <dgm:t>
        <a:bodyPr/>
        <a:lstStyle/>
        <a:p>
          <a:r>
            <a:rPr lang="bg-BG"/>
            <a:t>Накратко, в заключение, наистина съставянето на надежден фискален план може да е част от причината за положителния ефект на правителствения план върху икономиката.</a:t>
          </a:r>
          <a:endParaRPr lang="en-US"/>
        </a:p>
      </dgm:t>
    </dgm:pt>
    <dgm:pt modelId="{25199AA2-44A5-44DC-A845-2E7115FCC41D}" type="parTrans" cxnId="{0AD896AF-202B-4960-AA74-51056FC99FF7}">
      <dgm:prSet/>
      <dgm:spPr/>
      <dgm:t>
        <a:bodyPr/>
        <a:lstStyle/>
        <a:p>
          <a:endParaRPr lang="en-US"/>
        </a:p>
      </dgm:t>
    </dgm:pt>
    <dgm:pt modelId="{A30D4D3A-C81C-480B-85DC-0326465107F4}" type="sibTrans" cxnId="{0AD896AF-202B-4960-AA74-51056FC99FF7}">
      <dgm:prSet/>
      <dgm:spPr/>
      <dgm:t>
        <a:bodyPr/>
        <a:lstStyle/>
        <a:p>
          <a:endParaRPr lang="en-US"/>
        </a:p>
      </dgm:t>
    </dgm:pt>
    <dgm:pt modelId="{785F2845-7DDC-4269-A048-CD04A19AE903}">
      <dgm:prSet/>
      <dgm:spPr/>
      <dgm:t>
        <a:bodyPr/>
        <a:lstStyle/>
        <a:p>
          <a:r>
            <a:rPr lang="bg-BG"/>
            <a:t>Възвръща се увереността в поддържането на валута-котва и лихвените проценти намаляват.</a:t>
          </a:r>
          <a:endParaRPr lang="en-US"/>
        </a:p>
      </dgm:t>
    </dgm:pt>
    <dgm:pt modelId="{8F561B06-7C02-48E2-A05C-65A92E2698AA}" type="parTrans" cxnId="{53CFEA58-E63E-4233-BE2B-99A591F02E31}">
      <dgm:prSet/>
      <dgm:spPr/>
      <dgm:t>
        <a:bodyPr/>
        <a:lstStyle/>
        <a:p>
          <a:endParaRPr lang="en-US"/>
        </a:p>
      </dgm:t>
    </dgm:pt>
    <dgm:pt modelId="{DD4C0354-141F-44F1-9764-1301BD4C2CED}" type="sibTrans" cxnId="{53CFEA58-E63E-4233-BE2B-99A591F02E31}">
      <dgm:prSet/>
      <dgm:spPr/>
      <dgm:t>
        <a:bodyPr/>
        <a:lstStyle/>
        <a:p>
          <a:endParaRPr lang="en-US"/>
        </a:p>
      </dgm:t>
    </dgm:pt>
    <dgm:pt modelId="{58F6DFF8-92E4-4825-9DB8-9D1586A5AFFF}">
      <dgm:prSet/>
      <dgm:spPr/>
      <dgm:t>
        <a:bodyPr/>
        <a:lstStyle/>
        <a:p>
          <a:r>
            <a:rPr lang="bg-BG"/>
            <a:t>Във всеки случай, няма спор, че фискалната консолидация съвпада също и с възстановяване на Латвийската икономика и ускоряване на икономическия растеж.</a:t>
          </a:r>
          <a:endParaRPr lang="en-US"/>
        </a:p>
      </dgm:t>
    </dgm:pt>
    <dgm:pt modelId="{6C0F6F3E-0B16-41B0-9E62-E9EEE09B12F6}" type="parTrans" cxnId="{1E3E2923-8F2B-44BD-80E3-F0A7DE45847F}">
      <dgm:prSet/>
      <dgm:spPr/>
      <dgm:t>
        <a:bodyPr/>
        <a:lstStyle/>
        <a:p>
          <a:endParaRPr lang="en-US"/>
        </a:p>
      </dgm:t>
    </dgm:pt>
    <dgm:pt modelId="{1B8AEA7B-6347-44F7-9321-4C79F5268CEB}" type="sibTrans" cxnId="{1E3E2923-8F2B-44BD-80E3-F0A7DE45847F}">
      <dgm:prSet/>
      <dgm:spPr/>
      <dgm:t>
        <a:bodyPr/>
        <a:lstStyle/>
        <a:p>
          <a:endParaRPr lang="en-US"/>
        </a:p>
      </dgm:t>
    </dgm:pt>
    <dgm:pt modelId="{173AB8BD-A266-4715-8978-F90793BBD049}" type="pres">
      <dgm:prSet presAssocID="{E99655FF-DA42-4FA7-A092-9C2C38243131}" presName="linear" presStyleCnt="0">
        <dgm:presLayoutVars>
          <dgm:animLvl val="lvl"/>
          <dgm:resizeHandles val="exact"/>
        </dgm:presLayoutVars>
      </dgm:prSet>
      <dgm:spPr/>
    </dgm:pt>
    <dgm:pt modelId="{BF63DCD2-F2CE-48CD-8AB8-8BCA0FD3B8CA}" type="pres">
      <dgm:prSet presAssocID="{1D7FFBD3-443E-4111-96D6-8B2E315B889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B233B15-FA53-4A8B-A79C-31398602EADC}" type="pres">
      <dgm:prSet presAssocID="{A30D4D3A-C81C-480B-85DC-0326465107F4}" presName="spacer" presStyleCnt="0"/>
      <dgm:spPr/>
    </dgm:pt>
    <dgm:pt modelId="{DD95F546-DF9F-4EAA-8A3A-D7A6E460531A}" type="pres">
      <dgm:prSet presAssocID="{785F2845-7DDC-4269-A048-CD04A19AE9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3E0251-12DB-4D7F-A101-D3C2CEA2DF8C}" type="pres">
      <dgm:prSet presAssocID="{DD4C0354-141F-44F1-9764-1301BD4C2CED}" presName="spacer" presStyleCnt="0"/>
      <dgm:spPr/>
    </dgm:pt>
    <dgm:pt modelId="{D794DAE0-AA3A-4CED-AEAE-CC7FC5C4BB0A}" type="pres">
      <dgm:prSet presAssocID="{58F6DFF8-92E4-4825-9DB8-9D1586A5AFF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F2BBF1A-4F52-462F-9853-C0F8F7DC74E1}" type="presOf" srcId="{E99655FF-DA42-4FA7-A092-9C2C38243131}" destId="{173AB8BD-A266-4715-8978-F90793BBD049}" srcOrd="0" destOrd="0" presId="urn:microsoft.com/office/officeart/2005/8/layout/vList2"/>
    <dgm:cxn modelId="{1E3E2923-8F2B-44BD-80E3-F0A7DE45847F}" srcId="{E99655FF-DA42-4FA7-A092-9C2C38243131}" destId="{58F6DFF8-92E4-4825-9DB8-9D1586A5AFFF}" srcOrd="2" destOrd="0" parTransId="{6C0F6F3E-0B16-41B0-9E62-E9EEE09B12F6}" sibTransId="{1B8AEA7B-6347-44F7-9321-4C79F5268CEB}"/>
    <dgm:cxn modelId="{FD4F093B-7BB2-470D-AA72-D0CBD973AB6C}" type="presOf" srcId="{1D7FFBD3-443E-4111-96D6-8B2E315B8894}" destId="{BF63DCD2-F2CE-48CD-8AB8-8BCA0FD3B8CA}" srcOrd="0" destOrd="0" presId="urn:microsoft.com/office/officeart/2005/8/layout/vList2"/>
    <dgm:cxn modelId="{6F1B6D70-87C9-4A93-AA39-F3229CBEFF3F}" type="presOf" srcId="{785F2845-7DDC-4269-A048-CD04A19AE903}" destId="{DD95F546-DF9F-4EAA-8A3A-D7A6E460531A}" srcOrd="0" destOrd="0" presId="urn:microsoft.com/office/officeart/2005/8/layout/vList2"/>
    <dgm:cxn modelId="{53CFEA58-E63E-4233-BE2B-99A591F02E31}" srcId="{E99655FF-DA42-4FA7-A092-9C2C38243131}" destId="{785F2845-7DDC-4269-A048-CD04A19AE903}" srcOrd="1" destOrd="0" parTransId="{8F561B06-7C02-48E2-A05C-65A92E2698AA}" sibTransId="{DD4C0354-141F-44F1-9764-1301BD4C2CED}"/>
    <dgm:cxn modelId="{0AD896AF-202B-4960-AA74-51056FC99FF7}" srcId="{E99655FF-DA42-4FA7-A092-9C2C38243131}" destId="{1D7FFBD3-443E-4111-96D6-8B2E315B8894}" srcOrd="0" destOrd="0" parTransId="{25199AA2-44A5-44DC-A845-2E7115FCC41D}" sibTransId="{A30D4D3A-C81C-480B-85DC-0326465107F4}"/>
    <dgm:cxn modelId="{32DD79C8-3525-4436-AF09-06292FFEBABC}" type="presOf" srcId="{58F6DFF8-92E4-4825-9DB8-9D1586A5AFFF}" destId="{D794DAE0-AA3A-4CED-AEAE-CC7FC5C4BB0A}" srcOrd="0" destOrd="0" presId="urn:microsoft.com/office/officeart/2005/8/layout/vList2"/>
    <dgm:cxn modelId="{1BAF80C5-5CD8-4C4A-BA8B-1AEE4B1BDF1B}" type="presParOf" srcId="{173AB8BD-A266-4715-8978-F90793BBD049}" destId="{BF63DCD2-F2CE-48CD-8AB8-8BCA0FD3B8CA}" srcOrd="0" destOrd="0" presId="urn:microsoft.com/office/officeart/2005/8/layout/vList2"/>
    <dgm:cxn modelId="{9A298DCF-7EE3-427B-84E6-BF3D0E4D56E0}" type="presParOf" srcId="{173AB8BD-A266-4715-8978-F90793BBD049}" destId="{5B233B15-FA53-4A8B-A79C-31398602EADC}" srcOrd="1" destOrd="0" presId="urn:microsoft.com/office/officeart/2005/8/layout/vList2"/>
    <dgm:cxn modelId="{F0C7F3DA-44E6-4DFF-957C-7B5D3029B421}" type="presParOf" srcId="{173AB8BD-A266-4715-8978-F90793BBD049}" destId="{DD95F546-DF9F-4EAA-8A3A-D7A6E460531A}" srcOrd="2" destOrd="0" presId="urn:microsoft.com/office/officeart/2005/8/layout/vList2"/>
    <dgm:cxn modelId="{729A5018-C4C8-4529-BF13-273D522C9EC5}" type="presParOf" srcId="{173AB8BD-A266-4715-8978-F90793BBD049}" destId="{A43E0251-12DB-4D7F-A101-D3C2CEA2DF8C}" srcOrd="3" destOrd="0" presId="urn:microsoft.com/office/officeart/2005/8/layout/vList2"/>
    <dgm:cxn modelId="{0FA496FE-FF39-4544-B206-47B89A32BCFA}" type="presParOf" srcId="{173AB8BD-A266-4715-8978-F90793BBD049}" destId="{D794DAE0-AA3A-4CED-AEAE-CC7FC5C4BB0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C3879-79A0-494E-9EC5-9CDF48580F22}">
      <dsp:nvSpPr>
        <dsp:cNvPr id="0" name=""/>
        <dsp:cNvSpPr/>
      </dsp:nvSpPr>
      <dsp:spPr>
        <a:xfrm>
          <a:off x="2485566" y="865144"/>
          <a:ext cx="5399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78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1291" y="908011"/>
        <a:ext cx="28528" cy="5705"/>
      </dsp:txXfrm>
    </dsp:sp>
    <dsp:sp modelId="{09A89846-2B3F-4468-A9C0-B606283159FC}">
      <dsp:nvSpPr>
        <dsp:cNvPr id="0" name=""/>
        <dsp:cNvSpPr/>
      </dsp:nvSpPr>
      <dsp:spPr>
        <a:xfrm>
          <a:off x="6590" y="166631"/>
          <a:ext cx="2480776" cy="14884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560" tIns="127599" rIns="121560" bIns="12759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</a:t>
          </a:r>
          <a:r>
            <a:rPr lang="bg-BG" sz="1500" kern="1200" dirty="0"/>
            <a:t>Какво предизвика бурния растеж?</a:t>
          </a:r>
          <a:endParaRPr lang="en-US" sz="1500" kern="1200" dirty="0"/>
        </a:p>
      </dsp:txBody>
      <dsp:txXfrm>
        <a:off x="6590" y="166631"/>
        <a:ext cx="2480776" cy="1488466"/>
      </dsp:txXfrm>
    </dsp:sp>
    <dsp:sp modelId="{13564486-21C5-444A-BA8C-C0FD4D5B483A}">
      <dsp:nvSpPr>
        <dsp:cNvPr id="0" name=""/>
        <dsp:cNvSpPr/>
      </dsp:nvSpPr>
      <dsp:spPr>
        <a:xfrm>
          <a:off x="5536922" y="865144"/>
          <a:ext cx="5399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78" y="45720"/>
              </a:lnTo>
            </a:path>
          </a:pathLst>
        </a:custGeom>
        <a:noFill/>
        <a:ln w="12700" cap="rnd" cmpd="sng" algn="ctr">
          <a:solidFill>
            <a:schemeClr val="accent2">
              <a:hueOff val="476947"/>
              <a:satOff val="-10882"/>
              <a:lumOff val="402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92647" y="908011"/>
        <a:ext cx="28528" cy="5705"/>
      </dsp:txXfrm>
    </dsp:sp>
    <dsp:sp modelId="{616DBD11-1C92-450C-9A26-46E0A017A209}">
      <dsp:nvSpPr>
        <dsp:cNvPr id="0" name=""/>
        <dsp:cNvSpPr/>
      </dsp:nvSpPr>
      <dsp:spPr>
        <a:xfrm>
          <a:off x="3057945" y="166631"/>
          <a:ext cx="2480776" cy="1488466"/>
        </a:xfrm>
        <a:prstGeom prst="rect">
          <a:avLst/>
        </a:prstGeom>
        <a:solidFill>
          <a:schemeClr val="accent2">
            <a:hueOff val="381558"/>
            <a:satOff val="-8706"/>
            <a:lumOff val="321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560" tIns="127599" rIns="121560" bIns="12759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</a:t>
          </a:r>
          <a:r>
            <a:rPr lang="bg-BG" sz="1500" kern="1200" dirty="0"/>
            <a:t>Защо прикючи?</a:t>
          </a:r>
          <a:endParaRPr lang="en-US" sz="1500" kern="1200" dirty="0"/>
        </a:p>
      </dsp:txBody>
      <dsp:txXfrm>
        <a:off x="3057945" y="166631"/>
        <a:ext cx="2480776" cy="1488466"/>
      </dsp:txXfrm>
    </dsp:sp>
    <dsp:sp modelId="{D4F28AE9-C096-4A9A-88E0-64B294D80221}">
      <dsp:nvSpPr>
        <dsp:cNvPr id="0" name=""/>
        <dsp:cNvSpPr/>
      </dsp:nvSpPr>
      <dsp:spPr>
        <a:xfrm>
          <a:off x="1246978" y="1653297"/>
          <a:ext cx="6102710" cy="539978"/>
        </a:xfrm>
        <a:custGeom>
          <a:avLst/>
          <a:gdLst/>
          <a:ahLst/>
          <a:cxnLst/>
          <a:rect l="0" t="0" r="0" b="0"/>
          <a:pathLst>
            <a:path>
              <a:moveTo>
                <a:pt x="6102710" y="0"/>
              </a:moveTo>
              <a:lnTo>
                <a:pt x="6102710" y="287089"/>
              </a:lnTo>
              <a:lnTo>
                <a:pt x="0" y="287089"/>
              </a:lnTo>
              <a:lnTo>
                <a:pt x="0" y="539978"/>
              </a:lnTo>
            </a:path>
          </a:pathLst>
        </a:custGeom>
        <a:noFill/>
        <a:ln w="12700" cap="rnd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5100" y="1920433"/>
        <a:ext cx="306466" cy="5705"/>
      </dsp:txXfrm>
    </dsp:sp>
    <dsp:sp modelId="{AA9FFCAD-7CAA-4C40-AB46-743507907505}">
      <dsp:nvSpPr>
        <dsp:cNvPr id="0" name=""/>
        <dsp:cNvSpPr/>
      </dsp:nvSpPr>
      <dsp:spPr>
        <a:xfrm>
          <a:off x="6109301" y="166631"/>
          <a:ext cx="2480776" cy="1488466"/>
        </a:xfrm>
        <a:prstGeom prst="rect">
          <a:avLst/>
        </a:prstGeom>
        <a:solidFill>
          <a:schemeClr val="accent2">
            <a:hueOff val="763116"/>
            <a:satOff val="-17411"/>
            <a:lumOff val="643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560" tIns="127599" rIns="121560" bIns="12759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</a:t>
          </a:r>
          <a:r>
            <a:rPr lang="bg-BG" sz="1500" kern="1200" dirty="0"/>
            <a:t>Ефекта от „</a:t>
          </a:r>
          <a:r>
            <a:rPr lang="en-US" sz="1500" kern="1200" dirty="0"/>
            <a:t>sudden stop</a:t>
          </a:r>
          <a:r>
            <a:rPr lang="bg-BG" sz="1500" kern="1200" dirty="0"/>
            <a:t>“</a:t>
          </a:r>
          <a:r>
            <a:rPr lang="en-US" sz="1500" kern="1200" dirty="0"/>
            <a:t> </a:t>
          </a:r>
          <a:r>
            <a:rPr lang="bg-BG" sz="1500" kern="1200" dirty="0"/>
            <a:t>върху острия спад на производство</a:t>
          </a:r>
          <a:endParaRPr lang="en-US" sz="1500" kern="1200" dirty="0"/>
        </a:p>
      </dsp:txBody>
      <dsp:txXfrm>
        <a:off x="6109301" y="166631"/>
        <a:ext cx="2480776" cy="1488466"/>
      </dsp:txXfrm>
    </dsp:sp>
    <dsp:sp modelId="{4C68022D-1E9F-4D4D-819D-EFA3697A2E14}">
      <dsp:nvSpPr>
        <dsp:cNvPr id="0" name=""/>
        <dsp:cNvSpPr/>
      </dsp:nvSpPr>
      <dsp:spPr>
        <a:xfrm>
          <a:off x="2485566" y="2924188"/>
          <a:ext cx="5399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78" y="45720"/>
              </a:lnTo>
            </a:path>
          </a:pathLst>
        </a:custGeom>
        <a:noFill/>
        <a:ln w="12700" cap="rnd" cmpd="sng" algn="ctr">
          <a:solidFill>
            <a:schemeClr val="accent2">
              <a:hueOff val="1430842"/>
              <a:satOff val="-32646"/>
              <a:lumOff val="1205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1291" y="2967055"/>
        <a:ext cx="28528" cy="5705"/>
      </dsp:txXfrm>
    </dsp:sp>
    <dsp:sp modelId="{420D7AD3-18A1-4C7B-80AA-F7BDD98895CB}">
      <dsp:nvSpPr>
        <dsp:cNvPr id="0" name=""/>
        <dsp:cNvSpPr/>
      </dsp:nvSpPr>
      <dsp:spPr>
        <a:xfrm>
          <a:off x="6590" y="2225675"/>
          <a:ext cx="2480776" cy="1488466"/>
        </a:xfrm>
        <a:prstGeom prst="rect">
          <a:avLst/>
        </a:prstGeom>
        <a:solidFill>
          <a:schemeClr val="accent2">
            <a:hueOff val="1144674"/>
            <a:satOff val="-26117"/>
            <a:lumOff val="9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560" tIns="127599" rIns="121560" bIns="12759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</a:t>
          </a:r>
          <a:r>
            <a:rPr lang="bg-BG" sz="1500" kern="1200" dirty="0"/>
            <a:t>Ролята на финансовата консолидация</a:t>
          </a:r>
          <a:endParaRPr lang="en-US" sz="1500" kern="1200" dirty="0"/>
        </a:p>
      </dsp:txBody>
      <dsp:txXfrm>
        <a:off x="6590" y="2225675"/>
        <a:ext cx="2480776" cy="1488466"/>
      </dsp:txXfrm>
    </dsp:sp>
    <dsp:sp modelId="{3CCE5523-B9C2-410F-98E1-5E549B112362}">
      <dsp:nvSpPr>
        <dsp:cNvPr id="0" name=""/>
        <dsp:cNvSpPr/>
      </dsp:nvSpPr>
      <dsp:spPr>
        <a:xfrm>
          <a:off x="5536922" y="2924188"/>
          <a:ext cx="5399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78" y="45720"/>
              </a:lnTo>
            </a:path>
          </a:pathLst>
        </a:custGeom>
        <a:noFill/>
        <a:ln w="12700" cap="rnd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92647" y="2967055"/>
        <a:ext cx="28528" cy="5705"/>
      </dsp:txXfrm>
    </dsp:sp>
    <dsp:sp modelId="{EFF9CF73-9620-4B8B-B12B-9A7E33566AE1}">
      <dsp:nvSpPr>
        <dsp:cNvPr id="0" name=""/>
        <dsp:cNvSpPr/>
      </dsp:nvSpPr>
      <dsp:spPr>
        <a:xfrm>
          <a:off x="3057945" y="2225675"/>
          <a:ext cx="2480776" cy="1488466"/>
        </a:xfrm>
        <a:prstGeom prst="rect">
          <a:avLst/>
        </a:prstGeom>
        <a:solidFill>
          <a:schemeClr val="accent2">
            <a:hueOff val="1526231"/>
            <a:satOff val="-34822"/>
            <a:lumOff val="1286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560" tIns="127599" rIns="121560" bIns="12759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 </a:t>
          </a:r>
          <a:r>
            <a:rPr lang="bg-BG" sz="1500" kern="1200" dirty="0"/>
            <a:t>Ролята на вътрешната девалвация</a:t>
          </a:r>
          <a:endParaRPr lang="en-US" sz="1500" kern="1200" dirty="0"/>
        </a:p>
      </dsp:txBody>
      <dsp:txXfrm>
        <a:off x="3057945" y="2225675"/>
        <a:ext cx="2480776" cy="1488466"/>
      </dsp:txXfrm>
    </dsp:sp>
    <dsp:sp modelId="{36BD6B71-C4E3-4A08-879E-7586B37A2E30}">
      <dsp:nvSpPr>
        <dsp:cNvPr id="0" name=""/>
        <dsp:cNvSpPr/>
      </dsp:nvSpPr>
      <dsp:spPr>
        <a:xfrm>
          <a:off x="6109301" y="2225675"/>
          <a:ext cx="2480776" cy="1488466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560" tIns="127599" rIns="121560" bIns="12759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6. </a:t>
          </a:r>
          <a:r>
            <a:rPr lang="bg-BG" sz="1500" kern="1200" dirty="0"/>
            <a:t>Възстанови ли се БВП към своя потенциален и безработицата към своята естествена норма?</a:t>
          </a:r>
          <a:endParaRPr lang="en-US" sz="1500" kern="1200" dirty="0"/>
        </a:p>
      </dsp:txBody>
      <dsp:txXfrm>
        <a:off x="6109301" y="2225675"/>
        <a:ext cx="2480776" cy="1488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38F21-DD6A-4D96-B922-B271AE6F46FF}">
      <dsp:nvSpPr>
        <dsp:cNvPr id="0" name=""/>
        <dsp:cNvSpPr/>
      </dsp:nvSpPr>
      <dsp:spPr>
        <a:xfrm>
          <a:off x="0" y="0"/>
          <a:ext cx="3138084" cy="7451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400" kern="1200"/>
            <a:t>Увеличение на вноса като процент от БВП</a:t>
          </a:r>
          <a:r>
            <a:rPr lang="en-US" sz="1400" kern="1200"/>
            <a:t>.</a:t>
          </a:r>
          <a:r>
            <a:rPr lang="bg-BG" sz="1400" kern="1200"/>
            <a:t> </a:t>
          </a:r>
          <a:endParaRPr lang="en-US" sz="1400" kern="1200"/>
        </a:p>
      </dsp:txBody>
      <dsp:txXfrm>
        <a:off x="21826" y="21826"/>
        <a:ext cx="2246779" cy="701538"/>
      </dsp:txXfrm>
    </dsp:sp>
    <dsp:sp modelId="{213EA1F9-F21B-484F-A4DA-85288A673B40}">
      <dsp:nvSpPr>
        <dsp:cNvPr id="0" name=""/>
        <dsp:cNvSpPr/>
      </dsp:nvSpPr>
      <dsp:spPr>
        <a:xfrm>
          <a:off x="234337" y="848688"/>
          <a:ext cx="3138084" cy="7451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400" kern="1200"/>
            <a:t>Вътрешното търсене се увеличава много по-бързо от колкото БВП.</a:t>
          </a:r>
          <a:endParaRPr lang="en-US" sz="1400" kern="1200"/>
        </a:p>
      </dsp:txBody>
      <dsp:txXfrm>
        <a:off x="256163" y="870514"/>
        <a:ext cx="2375721" cy="701538"/>
      </dsp:txXfrm>
    </dsp:sp>
    <dsp:sp modelId="{D98F42AF-39F2-4C7C-B210-AD573F3D432E}">
      <dsp:nvSpPr>
        <dsp:cNvPr id="0" name=""/>
        <dsp:cNvSpPr/>
      </dsp:nvSpPr>
      <dsp:spPr>
        <a:xfrm>
          <a:off x="468675" y="1697377"/>
          <a:ext cx="3138084" cy="7451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X</a:t>
          </a:r>
          <a:r>
            <a:rPr lang="bg-BG" sz="1400" kern="1200"/>
            <a:t>ората започват да предпочитат високо качествени чужди блага</a:t>
          </a:r>
          <a:endParaRPr lang="en-US" sz="1400" kern="1200"/>
        </a:p>
      </dsp:txBody>
      <dsp:txXfrm>
        <a:off x="490501" y="1719203"/>
        <a:ext cx="2375721" cy="701538"/>
      </dsp:txXfrm>
    </dsp:sp>
    <dsp:sp modelId="{2B6781AD-DF37-4514-85EC-B08F8BE8571D}">
      <dsp:nvSpPr>
        <dsp:cNvPr id="0" name=""/>
        <dsp:cNvSpPr/>
      </dsp:nvSpPr>
      <dsp:spPr>
        <a:xfrm>
          <a:off x="703012" y="2546066"/>
          <a:ext cx="3138084" cy="7451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400" kern="1200"/>
            <a:t>Увеличава се търговския дефицит.</a:t>
          </a:r>
          <a:endParaRPr lang="en-US" sz="1400" kern="1200"/>
        </a:p>
      </dsp:txBody>
      <dsp:txXfrm>
        <a:off x="724838" y="2567892"/>
        <a:ext cx="2375721" cy="701538"/>
      </dsp:txXfrm>
    </dsp:sp>
    <dsp:sp modelId="{EB4FAB3A-6338-4B00-AE75-D187844FBFA2}">
      <dsp:nvSpPr>
        <dsp:cNvPr id="0" name=""/>
        <dsp:cNvSpPr/>
      </dsp:nvSpPr>
      <dsp:spPr>
        <a:xfrm>
          <a:off x="937350" y="3394755"/>
          <a:ext cx="3138084" cy="7451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400" kern="1200"/>
            <a:t>Следователно се наблюдава поскъпване на реалния валутен курс</a:t>
          </a:r>
          <a:endParaRPr lang="en-US" sz="1400" kern="1200"/>
        </a:p>
      </dsp:txBody>
      <dsp:txXfrm>
        <a:off x="959176" y="3416581"/>
        <a:ext cx="2375721" cy="701538"/>
      </dsp:txXfrm>
    </dsp:sp>
    <dsp:sp modelId="{68A54316-DAD0-4E37-8EF1-E5A6C7D5A7C6}">
      <dsp:nvSpPr>
        <dsp:cNvPr id="0" name=""/>
        <dsp:cNvSpPr/>
      </dsp:nvSpPr>
      <dsp:spPr>
        <a:xfrm>
          <a:off x="2653711" y="544402"/>
          <a:ext cx="484373" cy="484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762695" y="544402"/>
        <a:ext cx="266405" cy="364491"/>
      </dsp:txXfrm>
    </dsp:sp>
    <dsp:sp modelId="{88800642-2893-4513-BC20-9098F70B3DD8}">
      <dsp:nvSpPr>
        <dsp:cNvPr id="0" name=""/>
        <dsp:cNvSpPr/>
      </dsp:nvSpPr>
      <dsp:spPr>
        <a:xfrm>
          <a:off x="2888048" y="1393091"/>
          <a:ext cx="484373" cy="484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997032" y="1393091"/>
        <a:ext cx="266405" cy="364491"/>
      </dsp:txXfrm>
    </dsp:sp>
    <dsp:sp modelId="{2EA3099C-615C-410B-AFEC-95C130444CBE}">
      <dsp:nvSpPr>
        <dsp:cNvPr id="0" name=""/>
        <dsp:cNvSpPr/>
      </dsp:nvSpPr>
      <dsp:spPr>
        <a:xfrm>
          <a:off x="3122386" y="2229360"/>
          <a:ext cx="484373" cy="484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231370" y="2229360"/>
        <a:ext cx="266405" cy="364491"/>
      </dsp:txXfrm>
    </dsp:sp>
    <dsp:sp modelId="{28D7BEF3-E2FC-4A76-B029-032DF70FE848}">
      <dsp:nvSpPr>
        <dsp:cNvPr id="0" name=""/>
        <dsp:cNvSpPr/>
      </dsp:nvSpPr>
      <dsp:spPr>
        <a:xfrm>
          <a:off x="3356723" y="3086329"/>
          <a:ext cx="484373" cy="484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465707" y="3086329"/>
        <a:ext cx="266405" cy="3644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FCAE1-625F-4253-8B20-754A56F96C14}">
      <dsp:nvSpPr>
        <dsp:cNvPr id="0" name=""/>
        <dsp:cNvSpPr/>
      </dsp:nvSpPr>
      <dsp:spPr>
        <a:xfrm>
          <a:off x="0" y="80225"/>
          <a:ext cx="3970267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/>
            <a:t>Дефицитът по текущата сметка е лесно финансиран</a:t>
          </a:r>
          <a:endParaRPr lang="en-US" sz="2200" kern="1200"/>
        </a:p>
      </dsp:txBody>
      <dsp:txXfrm>
        <a:off x="41465" y="121690"/>
        <a:ext cx="3887337" cy="766490"/>
      </dsp:txXfrm>
    </dsp:sp>
    <dsp:sp modelId="{E0CE0EE2-0FAA-4933-A3AB-9D4F87E0401A}">
      <dsp:nvSpPr>
        <dsp:cNvPr id="0" name=""/>
        <dsp:cNvSpPr/>
      </dsp:nvSpPr>
      <dsp:spPr>
        <a:xfrm>
          <a:off x="0" y="929645"/>
          <a:ext cx="3970267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1700" kern="1200"/>
            <a:t>Увеличение на ПЧИ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1700" kern="1200"/>
            <a:t>Финансиране от централните клонове на скандинавските банки към латвийските им деца</a:t>
          </a:r>
          <a:endParaRPr lang="en-US" sz="1700" kern="1200"/>
        </a:p>
      </dsp:txBody>
      <dsp:txXfrm>
        <a:off x="0" y="929645"/>
        <a:ext cx="3970267" cy="1024650"/>
      </dsp:txXfrm>
    </dsp:sp>
    <dsp:sp modelId="{28720820-389E-4E29-B126-09ED2BAEFDE6}">
      <dsp:nvSpPr>
        <dsp:cNvPr id="0" name=""/>
        <dsp:cNvSpPr/>
      </dsp:nvSpPr>
      <dsp:spPr>
        <a:xfrm>
          <a:off x="0" y="1954295"/>
          <a:ext cx="3970267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/>
            <a:t>Ниски лихвени проценти</a:t>
          </a:r>
          <a:endParaRPr lang="en-US" sz="2200" kern="1200"/>
        </a:p>
      </dsp:txBody>
      <dsp:txXfrm>
        <a:off x="41465" y="1995760"/>
        <a:ext cx="3887337" cy="766490"/>
      </dsp:txXfrm>
    </dsp:sp>
    <dsp:sp modelId="{81138E39-BDEB-48C3-A531-BD1045E23079}">
      <dsp:nvSpPr>
        <dsp:cNvPr id="0" name=""/>
        <dsp:cNvSpPr/>
      </dsp:nvSpPr>
      <dsp:spPr>
        <a:xfrm>
          <a:off x="0" y="2803716"/>
          <a:ext cx="3970267" cy="751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1700" kern="1200"/>
            <a:t>Съпоставени с инфлацията, дори се наблюдават отрицателни проценти на жилищните кредити</a:t>
          </a:r>
          <a:endParaRPr lang="en-US" sz="1700" kern="1200"/>
        </a:p>
      </dsp:txBody>
      <dsp:txXfrm>
        <a:off x="0" y="2803716"/>
        <a:ext cx="3970267" cy="751410"/>
      </dsp:txXfrm>
    </dsp:sp>
    <dsp:sp modelId="{A357C387-D9E1-471B-8AC8-AB6DD5677A27}">
      <dsp:nvSpPr>
        <dsp:cNvPr id="0" name=""/>
        <dsp:cNvSpPr/>
      </dsp:nvSpPr>
      <dsp:spPr>
        <a:xfrm>
          <a:off x="0" y="3555126"/>
          <a:ext cx="3970267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/>
            <a:t>Финансирането идва главно от чуждестранни банки</a:t>
          </a:r>
          <a:endParaRPr lang="en-US" sz="2200" kern="1200"/>
        </a:p>
      </dsp:txBody>
      <dsp:txXfrm>
        <a:off x="41465" y="3596591"/>
        <a:ext cx="3887337" cy="766490"/>
      </dsp:txXfrm>
    </dsp:sp>
    <dsp:sp modelId="{62E6FAE4-52F3-47A7-9A9C-35387E05B44D}">
      <dsp:nvSpPr>
        <dsp:cNvPr id="0" name=""/>
        <dsp:cNvSpPr/>
      </dsp:nvSpPr>
      <dsp:spPr>
        <a:xfrm>
          <a:off x="0" y="4404546"/>
          <a:ext cx="3970267" cy="751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5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g-BG" sz="1700" kern="1200"/>
            <a:t>През 2007 кредитите в евро достигат повече от 85 % от цялото портфолио.</a:t>
          </a:r>
          <a:endParaRPr lang="en-US" sz="1700" kern="1200"/>
        </a:p>
      </dsp:txBody>
      <dsp:txXfrm>
        <a:off x="0" y="4404546"/>
        <a:ext cx="3970267" cy="751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46885-FA62-4AAB-8939-47FCA1C987D0}">
      <dsp:nvSpPr>
        <dsp:cNvPr id="0" name=""/>
        <dsp:cNvSpPr/>
      </dsp:nvSpPr>
      <dsp:spPr>
        <a:xfrm>
          <a:off x="471191" y="2193"/>
          <a:ext cx="1435698" cy="8614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/>
            <a:t>Кредитният растеж вече е бил забавен преди глобалната криза.</a:t>
          </a:r>
          <a:endParaRPr lang="en-US" sz="800" kern="1200"/>
        </a:p>
      </dsp:txBody>
      <dsp:txXfrm>
        <a:off x="471191" y="2193"/>
        <a:ext cx="1435698" cy="861419"/>
      </dsp:txXfrm>
    </dsp:sp>
    <dsp:sp modelId="{2205F073-C054-4F28-A484-38255E7888D2}">
      <dsp:nvSpPr>
        <dsp:cNvPr id="0" name=""/>
        <dsp:cNvSpPr/>
      </dsp:nvSpPr>
      <dsp:spPr>
        <a:xfrm>
          <a:off x="2050459" y="2193"/>
          <a:ext cx="1435698" cy="8614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/>
            <a:t>Кризата се задейства с бягството от Парекс след краха на Лиймън брадърс.</a:t>
          </a:r>
          <a:endParaRPr lang="en-US" sz="800" kern="1200"/>
        </a:p>
      </dsp:txBody>
      <dsp:txXfrm>
        <a:off x="2050459" y="2193"/>
        <a:ext cx="1435698" cy="861419"/>
      </dsp:txXfrm>
    </dsp:sp>
    <dsp:sp modelId="{1C6C3671-1AE5-48E1-B42E-C576B3E25E18}">
      <dsp:nvSpPr>
        <dsp:cNvPr id="0" name=""/>
        <dsp:cNvSpPr/>
      </dsp:nvSpPr>
      <dsp:spPr>
        <a:xfrm>
          <a:off x="471191" y="1007182"/>
          <a:ext cx="1435698" cy="86141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/>
            <a:t>Отсрочен риск и голям дълг предизвикват рушене на Парекс.</a:t>
          </a:r>
          <a:endParaRPr lang="en-US" sz="800" kern="1200"/>
        </a:p>
      </dsp:txBody>
      <dsp:txXfrm>
        <a:off x="471191" y="1007182"/>
        <a:ext cx="1435698" cy="861419"/>
      </dsp:txXfrm>
    </dsp:sp>
    <dsp:sp modelId="{78B3BC67-33A3-470F-BBBD-6DE6949458BB}">
      <dsp:nvSpPr>
        <dsp:cNvPr id="0" name=""/>
        <dsp:cNvSpPr/>
      </dsp:nvSpPr>
      <dsp:spPr>
        <a:xfrm>
          <a:off x="2050459" y="1007182"/>
          <a:ext cx="1435698" cy="86141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/>
            <a:t>Бягството от банката започва през юли 2008 г.</a:t>
          </a:r>
          <a:endParaRPr lang="en-US" sz="800" kern="1200"/>
        </a:p>
      </dsp:txBody>
      <dsp:txXfrm>
        <a:off x="2050459" y="1007182"/>
        <a:ext cx="1435698" cy="861419"/>
      </dsp:txXfrm>
    </dsp:sp>
    <dsp:sp modelId="{389FD47D-E8DA-47F7-82EB-DD25620DF1FF}">
      <dsp:nvSpPr>
        <dsp:cNvPr id="0" name=""/>
        <dsp:cNvSpPr/>
      </dsp:nvSpPr>
      <dsp:spPr>
        <a:xfrm>
          <a:off x="471191" y="2012171"/>
          <a:ext cx="1435698" cy="86141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/>
            <a:t>През октомври става преход от бягство към бързо теглене на средства.</a:t>
          </a:r>
          <a:endParaRPr lang="en-US" sz="800" kern="1200"/>
        </a:p>
      </dsp:txBody>
      <dsp:txXfrm>
        <a:off x="471191" y="2012171"/>
        <a:ext cx="1435698" cy="861419"/>
      </dsp:txXfrm>
    </dsp:sp>
    <dsp:sp modelId="{8DBA72ED-838B-4DE1-9433-1E713D3E6871}">
      <dsp:nvSpPr>
        <dsp:cNvPr id="0" name=""/>
        <dsp:cNvSpPr/>
      </dsp:nvSpPr>
      <dsp:spPr>
        <a:xfrm>
          <a:off x="2050459" y="2012171"/>
          <a:ext cx="1435698" cy="8614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/>
            <a:t>Парекс загубва 34% от общите депозити до края на 2008 г.</a:t>
          </a:r>
          <a:endParaRPr lang="en-US" sz="800" kern="1200"/>
        </a:p>
      </dsp:txBody>
      <dsp:txXfrm>
        <a:off x="2050459" y="2012171"/>
        <a:ext cx="1435698" cy="861419"/>
      </dsp:txXfrm>
    </dsp:sp>
    <dsp:sp modelId="{7C480FD7-90DE-4AA9-B9F0-E3B3C99E581B}">
      <dsp:nvSpPr>
        <dsp:cNvPr id="0" name=""/>
        <dsp:cNvSpPr/>
      </dsp:nvSpPr>
      <dsp:spPr>
        <a:xfrm>
          <a:off x="1260825" y="3017160"/>
          <a:ext cx="1435698" cy="8614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/>
            <a:t>Латвийските регулаторни органи и правителството предприемат мерки за стабилизация, включително частично национализиране.</a:t>
          </a:r>
          <a:endParaRPr lang="en-US" sz="800" kern="1200"/>
        </a:p>
      </dsp:txBody>
      <dsp:txXfrm>
        <a:off x="1260825" y="3017160"/>
        <a:ext cx="1435698" cy="861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0A8C4-7397-4662-9577-45607950BB06}">
      <dsp:nvSpPr>
        <dsp:cNvPr id="0" name=""/>
        <dsp:cNvSpPr/>
      </dsp:nvSpPr>
      <dsp:spPr>
        <a:xfrm>
          <a:off x="0" y="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/>
            <a:t>Латвийската икономика оперира значително над потенциалното си производство в периода преди финансовата криза.</a:t>
          </a:r>
          <a:endParaRPr lang="en-US" sz="1700" kern="1200"/>
        </a:p>
      </dsp:txBody>
      <dsp:txXfrm>
        <a:off x="26377" y="26377"/>
        <a:ext cx="6646626" cy="847812"/>
      </dsp:txXfrm>
    </dsp:sp>
    <dsp:sp modelId="{8FA97C3C-3670-45DD-84B5-357AA7E9B73D}">
      <dsp:nvSpPr>
        <dsp:cNvPr id="0" name=""/>
        <dsp:cNvSpPr/>
      </dsp:nvSpPr>
      <dsp:spPr>
        <a:xfrm>
          <a:off x="644414" y="106430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/>
            <a:t>Икономиката прегрява.</a:t>
          </a:r>
          <a:endParaRPr lang="en-US" sz="1700" kern="1200"/>
        </a:p>
      </dsp:txBody>
      <dsp:txXfrm>
        <a:off x="670791" y="1090682"/>
        <a:ext cx="6411969" cy="847812"/>
      </dsp:txXfrm>
    </dsp:sp>
    <dsp:sp modelId="{5E361450-26CD-481C-B94A-A80C18A462DB}">
      <dsp:nvSpPr>
        <dsp:cNvPr id="0" name=""/>
        <dsp:cNvSpPr/>
      </dsp:nvSpPr>
      <dsp:spPr>
        <a:xfrm>
          <a:off x="1279211" y="212861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/>
            <a:t>Поскъпване на местната валута.</a:t>
          </a:r>
          <a:endParaRPr lang="en-US" sz="1700" kern="1200"/>
        </a:p>
      </dsp:txBody>
      <dsp:txXfrm>
        <a:off x="1305588" y="2154987"/>
        <a:ext cx="6421587" cy="847812"/>
      </dsp:txXfrm>
    </dsp:sp>
    <dsp:sp modelId="{98BD3813-EB04-4B1B-AC6B-728023D79361}">
      <dsp:nvSpPr>
        <dsp:cNvPr id="0" name=""/>
        <dsp:cNvSpPr/>
      </dsp:nvSpPr>
      <dsp:spPr>
        <a:xfrm>
          <a:off x="1923626" y="319291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700" kern="1200"/>
            <a:t>Дефицит в текущата сметка на платежния баланс.</a:t>
          </a:r>
          <a:endParaRPr lang="en-US" sz="1700" kern="1200"/>
        </a:p>
      </dsp:txBody>
      <dsp:txXfrm>
        <a:off x="1950003" y="3219292"/>
        <a:ext cx="6411969" cy="847812"/>
      </dsp:txXfrm>
    </dsp:sp>
    <dsp:sp modelId="{6597FCE6-1ECF-4D8F-B102-404CD8EFD012}">
      <dsp:nvSpPr>
        <dsp:cNvPr id="0" name=""/>
        <dsp:cNvSpPr/>
      </dsp:nvSpPr>
      <dsp:spPr>
        <a:xfrm>
          <a:off x="7109138" y="689751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40846" y="689751"/>
        <a:ext cx="321951" cy="440489"/>
      </dsp:txXfrm>
    </dsp:sp>
    <dsp:sp modelId="{8E5CD158-556D-4FE8-B4CE-7F02BC82FC98}">
      <dsp:nvSpPr>
        <dsp:cNvPr id="0" name=""/>
        <dsp:cNvSpPr/>
      </dsp:nvSpPr>
      <dsp:spPr>
        <a:xfrm>
          <a:off x="7753553" y="1754057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987282"/>
            <a:satOff val="-2587"/>
            <a:lumOff val="92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987282"/>
              <a:satOff val="-2587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85261" y="1754057"/>
        <a:ext cx="321951" cy="440489"/>
      </dsp:txXfrm>
    </dsp:sp>
    <dsp:sp modelId="{CE7CB1DC-8BAC-4C9C-8A02-5F3EAE8792E5}">
      <dsp:nvSpPr>
        <dsp:cNvPr id="0" name=""/>
        <dsp:cNvSpPr/>
      </dsp:nvSpPr>
      <dsp:spPr>
        <a:xfrm>
          <a:off x="8388350" y="2818362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20058" y="2818362"/>
        <a:ext cx="321951" cy="4404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9FA28-3460-4CE4-BE62-7CE1EDB20231}">
      <dsp:nvSpPr>
        <dsp:cNvPr id="0" name=""/>
        <dsp:cNvSpPr/>
      </dsp:nvSpPr>
      <dsp:spPr>
        <a:xfrm>
          <a:off x="0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9D4E6-6794-4D34-817E-2307EB0CC1C1}">
      <dsp:nvSpPr>
        <dsp:cNvPr id="0" name=""/>
        <dsp:cNvSpPr/>
      </dsp:nvSpPr>
      <dsp:spPr>
        <a:xfrm>
          <a:off x="300566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200" kern="1200"/>
            <a:t>Положителните ефекти върху растежа не са непременно предписани на експанзионистичната фискална политика.</a:t>
          </a:r>
          <a:endParaRPr lang="en-US" sz="1200" kern="1200"/>
        </a:p>
      </dsp:txBody>
      <dsp:txXfrm>
        <a:off x="350877" y="1380951"/>
        <a:ext cx="2604477" cy="1617116"/>
      </dsp:txXfrm>
    </dsp:sp>
    <dsp:sp modelId="{A2FDB852-394B-4157-A905-40D52B7E7CE8}">
      <dsp:nvSpPr>
        <dsp:cNvPr id="0" name=""/>
        <dsp:cNvSpPr/>
      </dsp:nvSpPr>
      <dsp:spPr>
        <a:xfrm>
          <a:off x="3306233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15A96-E8E6-47F9-B7AD-6F060DEE16CE}">
      <dsp:nvSpPr>
        <dsp:cNvPr id="0" name=""/>
        <dsp:cNvSpPr/>
      </dsp:nvSpPr>
      <dsp:spPr>
        <a:xfrm>
          <a:off x="3606799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Да се определи ефекта на фискалната консолидация върху производството е на практика невъзможно, поради наличието на много други фактори, които също оказват своето влияние.</a:t>
          </a:r>
          <a:endParaRPr lang="en-US" sz="1200" kern="1200"/>
        </a:p>
      </dsp:txBody>
      <dsp:txXfrm>
        <a:off x="3657110" y="1380951"/>
        <a:ext cx="2604477" cy="1617116"/>
      </dsp:txXfrm>
    </dsp:sp>
    <dsp:sp modelId="{8BE0BE65-9FAC-4C78-AAEC-A5F696C2C586}">
      <dsp:nvSpPr>
        <dsp:cNvPr id="0" name=""/>
        <dsp:cNvSpPr/>
      </dsp:nvSpPr>
      <dsp:spPr>
        <a:xfrm>
          <a:off x="6612466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59DD2-6354-4BFE-8ED4-D677E8FE2130}">
      <dsp:nvSpPr>
        <dsp:cNvPr id="0" name=""/>
        <dsp:cNvSpPr/>
      </dsp:nvSpPr>
      <dsp:spPr>
        <a:xfrm>
          <a:off x="6913033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Например след като голяма част от по-ранното рязко намаляване на местното търсене е силно вероятно да е причинено от несигурност, напълно възможно е след като несигурността намалява, икономиката да се възстанови, независимо от фискалната политика.</a:t>
          </a:r>
          <a:endParaRPr lang="en-US" sz="1200" kern="1200"/>
        </a:p>
      </dsp:txBody>
      <dsp:txXfrm>
        <a:off x="6963344" y="1380951"/>
        <a:ext cx="2604477" cy="16171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3DCD2-F2CE-48CD-8AB8-8BCA0FD3B8CA}">
      <dsp:nvSpPr>
        <dsp:cNvPr id="0" name=""/>
        <dsp:cNvSpPr/>
      </dsp:nvSpPr>
      <dsp:spPr>
        <a:xfrm>
          <a:off x="0" y="139576"/>
          <a:ext cx="8596668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/>
            <a:t>Накратко, в заключение, наистина съставянето на надежден фискален план може да е част от причината за положителния ефект на правителствения план върху икономиката.</a:t>
          </a:r>
          <a:endParaRPr lang="en-US" sz="2200" kern="1200"/>
        </a:p>
      </dsp:txBody>
      <dsp:txXfrm>
        <a:off x="56544" y="196120"/>
        <a:ext cx="8483580" cy="1045212"/>
      </dsp:txXfrm>
    </dsp:sp>
    <dsp:sp modelId="{DD95F546-DF9F-4EAA-8A3A-D7A6E460531A}">
      <dsp:nvSpPr>
        <dsp:cNvPr id="0" name=""/>
        <dsp:cNvSpPr/>
      </dsp:nvSpPr>
      <dsp:spPr>
        <a:xfrm>
          <a:off x="0" y="1361236"/>
          <a:ext cx="8596668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/>
            <a:t>Възвръща се увереността в поддържането на валута-котва и лихвените проценти намаляват.</a:t>
          </a:r>
          <a:endParaRPr lang="en-US" sz="2200" kern="1200"/>
        </a:p>
      </dsp:txBody>
      <dsp:txXfrm>
        <a:off x="56544" y="1417780"/>
        <a:ext cx="8483580" cy="1045212"/>
      </dsp:txXfrm>
    </dsp:sp>
    <dsp:sp modelId="{D794DAE0-AA3A-4CED-AEAE-CC7FC5C4BB0A}">
      <dsp:nvSpPr>
        <dsp:cNvPr id="0" name=""/>
        <dsp:cNvSpPr/>
      </dsp:nvSpPr>
      <dsp:spPr>
        <a:xfrm>
          <a:off x="0" y="2582896"/>
          <a:ext cx="8596668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/>
            <a:t>Във всеки случай, няма спор, че фискалната консолидация съвпада също и с възстановяване на Латвийската икономика и ускоряване на икономическия растеж.</a:t>
          </a:r>
          <a:endParaRPr lang="en-US" sz="2200" kern="1200"/>
        </a:p>
      </dsp:txBody>
      <dsp:txXfrm>
        <a:off x="56544" y="2639440"/>
        <a:ext cx="8483580" cy="1045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DBC16-3EFC-4029-9C0C-B203095D1CF7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8983B-2054-4022-9641-3B49B826560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846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8983B-2054-4022-9641-3B49B8265605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248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366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738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2374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9692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41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5962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1340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672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767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543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614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186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211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107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25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4276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B0070-949C-47ED-9C2A-E9B1FDD1EAE4}" type="datetimeFigureOut">
              <a:rPr lang="bg-BG" smtClean="0"/>
              <a:t>3.1.2024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F734F2-911C-48A8-944D-F099CB632C5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067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commons.wikimedia.org/wiki/File:Flag-map_of_Latvia.svg" TargetMode="Externa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commons.wikimedia.org/wiki/File:Flag-map_of_Latvia.svg" TargetMode="Externa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mf.org/external/pubs/ft/wp/2008/wp08181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ftovercurrency.com/exchange/latvian-lats/latvian-lats-banknotes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B6EC-A352-FC60-96E1-17F7985B3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491" y="694659"/>
            <a:ext cx="8558981" cy="4654089"/>
          </a:xfrm>
        </p:spPr>
        <p:txBody>
          <a:bodyPr anchor="t">
            <a:normAutofit/>
          </a:bodyPr>
          <a:lstStyle/>
          <a:p>
            <a:pPr algn="ctr"/>
            <a:r>
              <a:rPr lang="en-US" sz="3200" b="1" dirty="0"/>
              <a:t>Boom, Bust, Recovery: Forensics of the Latvia Crisis</a:t>
            </a:r>
            <a:br>
              <a:rPr lang="en-US" sz="3200" dirty="0"/>
            </a:br>
            <a:r>
              <a:rPr lang="en-US" sz="3200" i="1" dirty="0"/>
              <a:t>Authors:</a:t>
            </a:r>
            <a:r>
              <a:rPr lang="de-DE" sz="3200" i="1" dirty="0"/>
              <a:t>Olivier J. Blanchard, Mark Griffiths and Bertrand Gruss</a:t>
            </a:r>
            <a:br>
              <a:rPr lang="de-DE" sz="3200" i="1" dirty="0"/>
            </a:br>
            <a:br>
              <a:rPr lang="de-DE" sz="3200" i="1" dirty="0"/>
            </a:br>
            <a:r>
              <a:rPr lang="bg-BG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Едно от възраженията срещу участие във валутна зона е загубата на инструмент на паричната политика, какъвто е гъвкавият валутен курс. Направете обобщение на мерките на политиката в Латвия за преодоляване на ефектите от глобалната икономическа криза от 2008 – 2009 г., подробно описани в статията по-долу. Направете оценка на ефективността на тези мерки – ползи и загуби от прилагането им. </a:t>
            </a:r>
            <a:endParaRPr lang="bg-BG" sz="3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68F2F-C2D4-7A69-274E-8F5911576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813" y="4758813"/>
            <a:ext cx="3401961" cy="1886822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Изготвили: Васил Ценков(</a:t>
            </a:r>
            <a:r>
              <a:rPr lang="en-US" dirty="0"/>
              <a:t>2993</a:t>
            </a:r>
            <a:r>
              <a:rPr lang="bg-BG" dirty="0"/>
              <a:t>)</a:t>
            </a:r>
          </a:p>
          <a:p>
            <a:r>
              <a:rPr lang="bg-BG" dirty="0"/>
              <a:t>Веселин Фърцов(</a:t>
            </a:r>
            <a:r>
              <a:rPr lang="en-US" dirty="0"/>
              <a:t>2966</a:t>
            </a:r>
            <a:r>
              <a:rPr lang="bg-BG" dirty="0"/>
              <a:t>)</a:t>
            </a:r>
          </a:p>
          <a:p>
            <a:r>
              <a:rPr lang="bg-BG" dirty="0"/>
              <a:t>Йоан Кръстев(2980)</a:t>
            </a:r>
          </a:p>
          <a:p>
            <a:r>
              <a:rPr lang="bg-BG" dirty="0"/>
              <a:t>Костадин Въчков(хххх)</a:t>
            </a:r>
          </a:p>
          <a:p>
            <a:r>
              <a:rPr lang="bg-BG" dirty="0"/>
              <a:t>Райчо Величков(</a:t>
            </a:r>
            <a:r>
              <a:rPr lang="en-US" dirty="0"/>
              <a:t>2953</a:t>
            </a:r>
            <a:r>
              <a:rPr lang="bg-B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874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C2A9-0329-C993-562E-AC0378BF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3" y="19090"/>
            <a:ext cx="6302261" cy="1244862"/>
          </a:xfrm>
        </p:spPr>
        <p:txBody>
          <a:bodyPr>
            <a:normAutofit fontScale="90000"/>
          </a:bodyPr>
          <a:lstStyle/>
          <a:p>
            <a:r>
              <a:rPr lang="bg-BG" sz="4000" dirty="0"/>
              <a:t>Ефект на догонването(2000-2007г.)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49856-189D-1113-92FA-DDA792FD8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486544" cy="2228335"/>
          </a:xfrm>
        </p:spPr>
        <p:txBody>
          <a:bodyPr anchor="ctr">
            <a:normAutofit fontScale="92500" lnSpcReduction="10000"/>
          </a:bodyPr>
          <a:lstStyle/>
          <a:p>
            <a:r>
              <a:rPr lang="bg-BG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Авторите цитират </a:t>
            </a:r>
            <a:r>
              <a:rPr lang="bg-BG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Вамвакидис, 2008</a:t>
            </a:r>
            <a:r>
              <a:rPr lang="bg-BG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който изчислява линейна регресия между растежа на БВП на глава от населението и БВП на глава от населението</a:t>
            </a:r>
          </a:p>
          <a:p>
            <a:r>
              <a:rPr lang="bg-BG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Според модела, бързият растежа на латвийските доходи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bg-BG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след 2000г. е притеснителен за икономиката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151FF-95F9-F25C-72E4-814BF007D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421" y="1244862"/>
            <a:ext cx="4867077" cy="30243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DB996-C619-54F6-4748-09AA6ED55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47268" y="2776150"/>
            <a:ext cx="5625895" cy="375528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79757EC-B58F-7C14-4109-C98FD47AEF07}"/>
              </a:ext>
            </a:extLst>
          </p:cNvPr>
          <p:cNvSpPr/>
          <p:nvPr/>
        </p:nvSpPr>
        <p:spPr>
          <a:xfrm>
            <a:off x="9001830" y="4096643"/>
            <a:ext cx="335902" cy="34523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8102FD-4F89-2561-0143-D70AE0A50818}"/>
              </a:ext>
            </a:extLst>
          </p:cNvPr>
          <p:cNvSpPr txBox="1">
            <a:spLocks/>
          </p:cNvSpPr>
          <p:nvPr/>
        </p:nvSpPr>
        <p:spPr>
          <a:xfrm>
            <a:off x="518837" y="4269259"/>
            <a:ext cx="5486544" cy="2228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000" dirty="0"/>
              <a:t>Бързият растеж в голяма степен е благодарение на силното вътрешното търсене, и в частност строителството на жилища.</a:t>
            </a:r>
          </a:p>
          <a:p>
            <a:r>
              <a:rPr lang="bg-BG" sz="2000" dirty="0"/>
              <a:t>Оптимизмът на латвийците относно бъдещето ги кара да увеличат своето потребление и да инвестират повече.</a:t>
            </a:r>
          </a:p>
        </p:txBody>
      </p:sp>
    </p:spTree>
    <p:extLst>
      <p:ext uri="{BB962C8B-B14F-4D97-AF65-F5344CB8AC3E}">
        <p14:creationId xmlns:p14="http://schemas.microsoft.com/office/powerpoint/2010/main" val="411369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4025-7D85-C864-ECC7-56A70D42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386847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bg-BG" sz="2800" dirty="0"/>
              <a:t>Ефект на догонването(2000-2007г.)</a:t>
            </a:r>
          </a:p>
        </p:txBody>
      </p:sp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1330056C-43D5-FDB9-CCAD-177E1D24DE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474275"/>
              </p:ext>
            </p:extLst>
          </p:nvPr>
        </p:nvGraphicFramePr>
        <p:xfrm>
          <a:off x="371093" y="1977390"/>
          <a:ext cx="4075435" cy="4139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graph of the trade of goods&#10;&#10;Description automatically generated with medium confidence">
            <a:extLst>
              <a:ext uri="{FF2B5EF4-FFF2-40B4-BE49-F238E27FC236}">
                <a16:creationId xmlns:a16="http://schemas.microsoft.com/office/drawing/2014/main" id="{E71CABC6-0180-5020-7951-1158CBCC9C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37" y="841248"/>
            <a:ext cx="6707102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8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4025-7D85-C864-ECC7-56A70D42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38" y="382806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bg-BG" sz="2800" dirty="0"/>
              <a:t>Ефект на догонването(2000-2007г.)</a:t>
            </a:r>
          </a:p>
        </p:txBody>
      </p:sp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163BADF3-1180-FFEB-3246-CBBD7A0E3E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6261" y="1621818"/>
          <a:ext cx="3970267" cy="5236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graph of a graph showing the value of a market&#10;&#10;Description automatically generated">
            <a:extLst>
              <a:ext uri="{FF2B5EF4-FFF2-40B4-BE49-F238E27FC236}">
                <a16:creationId xmlns:a16="http://schemas.microsoft.com/office/drawing/2014/main" id="{E71CABC6-0180-5020-7951-1158CBCC9C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8637" y="1002312"/>
            <a:ext cx="6707102" cy="49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4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4025-7D85-C864-ECC7-56A70D42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18355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500"/>
              <a:t>Ефект на догонването(2000-2007г.)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E18DEE-7F05-8E01-E13E-5DCB8C80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0" y="2160589"/>
            <a:ext cx="317658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/>
              <a:t>Според Европейската комисия производствения разрив е положителен, но с малка стойност.</a:t>
            </a:r>
          </a:p>
          <a:p>
            <a:pPr>
              <a:lnSpc>
                <a:spcPct val="90000"/>
              </a:lnSpc>
            </a:pPr>
            <a:r>
              <a:rPr lang="bg-BG"/>
              <a:t>Латвия предприема макро политика за малък излишък.</a:t>
            </a:r>
          </a:p>
          <a:p>
            <a:pPr>
              <a:lnSpc>
                <a:spcPct val="90000"/>
              </a:lnSpc>
            </a:pPr>
            <a:r>
              <a:rPr lang="bg-BG"/>
              <a:t>През 2007г., реалният</a:t>
            </a:r>
            <a:r>
              <a:rPr lang="en-US"/>
              <a:t> </a:t>
            </a:r>
            <a:r>
              <a:rPr lang="bg-BG"/>
              <a:t>фискален баланс е дефицит от 3 %, а производствения разрив е много по-висок от прогнозата на ЕК</a:t>
            </a:r>
          </a:p>
          <a:p>
            <a:pPr>
              <a:lnSpc>
                <a:spcPct val="90000"/>
              </a:lnSpc>
            </a:pPr>
            <a:endParaRPr lang="bg-B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CABC6-0180-5020-7951-1158CBCC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9814" y="1359352"/>
            <a:ext cx="5062993" cy="41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9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many windows&#10;&#10;Description automatically generated">
            <a:extLst>
              <a:ext uri="{FF2B5EF4-FFF2-40B4-BE49-F238E27FC236}">
                <a16:creationId xmlns:a16="http://schemas.microsoft.com/office/drawing/2014/main" id="{5982015D-94F7-F9A9-40F0-540724004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5" r="-2" b="1740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 descr="A room with many tables and chairs&#10;&#10;Description automatically generated">
            <a:extLst>
              <a:ext uri="{FF2B5EF4-FFF2-40B4-BE49-F238E27FC236}">
                <a16:creationId xmlns:a16="http://schemas.microsoft.com/office/drawing/2014/main" id="{024B81D2-6C64-07E0-D2AA-2F1FA8A26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28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C4025-7D85-C864-ECC7-56A70D42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 fontScale="90000"/>
          </a:bodyPr>
          <a:lstStyle/>
          <a:p>
            <a:r>
              <a:rPr lang="bg-BG" sz="3100" dirty="0"/>
              <a:t>Ефект на догонването(2000-2007г.)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E18DEE-7F05-8E01-E13E-5DCB8C80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bg-BG" sz="2000" dirty="0"/>
              <a:t>Март 2007г., властите въвеждат план за спиране на инфлацията:</a:t>
            </a:r>
          </a:p>
          <a:p>
            <a:pPr lvl="2"/>
            <a:r>
              <a:rPr lang="bg-BG" sz="1600" dirty="0"/>
              <a:t>Политика на бюджетен баланс, след това излишък</a:t>
            </a:r>
          </a:p>
          <a:p>
            <a:pPr lvl="2"/>
            <a:r>
              <a:rPr lang="bg-BG" sz="1600" dirty="0"/>
              <a:t>Данъци върху печалбата от продажба на недвижими имоти</a:t>
            </a:r>
          </a:p>
          <a:p>
            <a:pPr lvl="2"/>
            <a:r>
              <a:rPr lang="bg-BG" sz="1600" dirty="0"/>
              <a:t>Рестриктивна парична политика</a:t>
            </a:r>
          </a:p>
          <a:p>
            <a:pPr lvl="1"/>
            <a:r>
              <a:rPr lang="bg-BG" sz="2000" dirty="0"/>
              <a:t>Този план се въвежда твърде късно</a:t>
            </a:r>
          </a:p>
          <a:p>
            <a:pPr lvl="1"/>
            <a:r>
              <a:rPr lang="bg-BG" sz="2000" dirty="0"/>
              <a:t>Главната причина е краткосточния хоризонт на планиране на политиците</a:t>
            </a:r>
          </a:p>
          <a:p>
            <a:pPr lvl="1"/>
            <a:endParaRPr lang="bg-BG" sz="2000" dirty="0"/>
          </a:p>
          <a:p>
            <a:endParaRPr lang="bg-BG" sz="2000" dirty="0"/>
          </a:p>
          <a:p>
            <a:endParaRPr lang="bg-BG" sz="2000" dirty="0"/>
          </a:p>
          <a:p>
            <a:endParaRPr lang="bg-BG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E1670-F923-E2A0-F057-4ADA26DFFE6F}"/>
              </a:ext>
            </a:extLst>
          </p:cNvPr>
          <p:cNvSpPr txBox="1"/>
          <p:nvPr/>
        </p:nvSpPr>
        <p:spPr>
          <a:xfrm>
            <a:off x="1207629" y="85189"/>
            <a:ext cx="483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Дом на Ливонската благородническа общност,</a:t>
            </a:r>
          </a:p>
          <a:p>
            <a:r>
              <a:rPr lang="bg-BG" sz="1200" i="1" dirty="0"/>
              <a:t>известен като Сеймски дом</a:t>
            </a:r>
            <a:r>
              <a:rPr lang="ru-RU" sz="1200" i="1" dirty="0"/>
              <a:t>, </a:t>
            </a:r>
          </a:p>
          <a:p>
            <a:r>
              <a:rPr lang="ru-RU" sz="1200" i="1" dirty="0"/>
              <a:t>седалището на парламента на Латвия, Сейма</a:t>
            </a:r>
            <a:endParaRPr lang="bg-BG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D3B52-28E3-622D-C150-22DE6C6BE7BB}"/>
              </a:ext>
            </a:extLst>
          </p:cNvPr>
          <p:cNvSpPr txBox="1"/>
          <p:nvPr/>
        </p:nvSpPr>
        <p:spPr>
          <a:xfrm>
            <a:off x="2755811" y="6580991"/>
            <a:ext cx="231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/>
              <a:t>Пленарна зала, на Сеймата</a:t>
            </a:r>
          </a:p>
        </p:txBody>
      </p:sp>
    </p:spTree>
    <p:extLst>
      <p:ext uri="{BB962C8B-B14F-4D97-AF65-F5344CB8AC3E}">
        <p14:creationId xmlns:p14="http://schemas.microsoft.com/office/powerpoint/2010/main" val="956455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uilding&#10;&#10;Description automatically generated">
            <a:extLst>
              <a:ext uri="{FF2B5EF4-FFF2-40B4-BE49-F238E27FC236}">
                <a16:creationId xmlns:a16="http://schemas.microsoft.com/office/drawing/2014/main" id="{024B81D2-6C64-07E0-D2AA-2F1FA8A26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 r="1" b="10233"/>
          <a:stretch/>
        </p:blipFill>
        <p:spPr>
          <a:xfrm>
            <a:off x="452814" y="-1"/>
            <a:ext cx="4431171" cy="2621148"/>
          </a:xfrm>
          <a:custGeom>
            <a:avLst/>
            <a:gdLst/>
            <a:ahLst/>
            <a:cxnLst/>
            <a:rect l="l" t="t" r="r" b="b"/>
            <a:pathLst>
              <a:path w="4431171" h="2621148">
                <a:moveTo>
                  <a:pt x="389783" y="0"/>
                </a:moveTo>
                <a:lnTo>
                  <a:pt x="4431171" y="0"/>
                </a:lnTo>
                <a:lnTo>
                  <a:pt x="4431171" y="1"/>
                </a:lnTo>
                <a:lnTo>
                  <a:pt x="3573751" y="1"/>
                </a:lnTo>
                <a:lnTo>
                  <a:pt x="3182231" y="2621148"/>
                </a:lnTo>
                <a:lnTo>
                  <a:pt x="0" y="262114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C4025-7D85-C864-ECC7-56A70D42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3100"/>
              <a:t>Ефект на догонването(2000-2007г.)</a:t>
            </a:r>
          </a:p>
        </p:txBody>
      </p:sp>
      <p:pic>
        <p:nvPicPr>
          <p:cNvPr id="3" name="Picture 2" descr="A blue and black logo with a globe and leaves&#10;&#10;Description automatically generated">
            <a:extLst>
              <a:ext uri="{FF2B5EF4-FFF2-40B4-BE49-F238E27FC236}">
                <a16:creationId xmlns:a16="http://schemas.microsoft.com/office/drawing/2014/main" id="{5982015D-94F7-F9A9-40F0-540724004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r="6225" b="-1"/>
          <a:stretch/>
        </p:blipFill>
        <p:spPr>
          <a:xfrm>
            <a:off x="1" y="2621147"/>
            <a:ext cx="3635044" cy="4236853"/>
          </a:xfrm>
          <a:custGeom>
            <a:avLst/>
            <a:gdLst/>
            <a:ahLst/>
            <a:cxnLst/>
            <a:rect l="l" t="t" r="r" b="b"/>
            <a:pathLst>
              <a:path w="3635044" h="4236853">
                <a:moveTo>
                  <a:pt x="452813" y="0"/>
                </a:moveTo>
                <a:lnTo>
                  <a:pt x="3635044" y="0"/>
                </a:lnTo>
                <a:lnTo>
                  <a:pt x="3002185" y="4236853"/>
                </a:lnTo>
                <a:lnTo>
                  <a:pt x="0" y="4236853"/>
                </a:lnTo>
                <a:lnTo>
                  <a:pt x="0" y="3045007"/>
                </a:lnTo>
                <a:close/>
              </a:path>
            </a:pathLst>
          </a:custGeom>
        </p:spPr>
      </p:pic>
      <p:sp>
        <p:nvSpPr>
          <p:cNvPr id="14" name="Isosceles Triangle 30">
            <a:extLst>
              <a:ext uri="{FF2B5EF4-FFF2-40B4-BE49-F238E27FC236}">
                <a16:creationId xmlns:a16="http://schemas.microsoft.com/office/drawing/2014/main" id="{5212AA65-AC96-4A92-A0FD-EE0749BFF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770F72-E528-4C5A-AE35-FC504F42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292" y="2621146"/>
            <a:ext cx="32564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E18DEE-7F05-8E01-E13E-5DCB8C80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bg-BG"/>
              <a:t>Латвийското прегряване е забелязано от МВФ още през 2005г.</a:t>
            </a:r>
          </a:p>
          <a:p>
            <a:r>
              <a:rPr lang="bg-BG"/>
              <a:t>Реакциите на кредитните агенции са не еднозначни, за да загатнат за сериозен проблем:</a:t>
            </a:r>
          </a:p>
          <a:p>
            <a:pPr lvl="1"/>
            <a:r>
              <a:rPr lang="en-US"/>
              <a:t>Fitch </a:t>
            </a:r>
            <a:r>
              <a:rPr lang="bg-BG"/>
              <a:t>запазва А- до август 2007г.</a:t>
            </a:r>
            <a:endParaRPr lang="en-US"/>
          </a:p>
          <a:p>
            <a:pPr lvl="1"/>
            <a:r>
              <a:rPr lang="bg-BG"/>
              <a:t>ВВВ+ до октомври 2008г.</a:t>
            </a:r>
          </a:p>
          <a:p>
            <a:pPr lvl="1"/>
            <a:r>
              <a:rPr lang="bg-BG"/>
              <a:t>ВВ+ от април 2009г.</a:t>
            </a:r>
          </a:p>
          <a:p>
            <a:pPr lvl="1"/>
            <a:r>
              <a:rPr lang="bg-BG"/>
              <a:t>Подобна е прогнозата на </a:t>
            </a:r>
            <a:r>
              <a:rPr lang="en-US"/>
              <a:t>S&amp;P</a:t>
            </a:r>
            <a:r>
              <a:rPr lang="bg-BG"/>
              <a:t>, а </a:t>
            </a:r>
            <a:r>
              <a:rPr lang="en-US"/>
              <a:t>Moody’s </a:t>
            </a:r>
            <a:r>
              <a:rPr lang="bg-BG"/>
              <a:t>дава още по-полижителна </a:t>
            </a:r>
          </a:p>
          <a:p>
            <a:pPr lvl="1"/>
            <a:endParaRPr lang="bg-BG"/>
          </a:p>
          <a:p>
            <a:endParaRPr lang="bg-BG"/>
          </a:p>
          <a:p>
            <a:endParaRPr lang="bg-BG"/>
          </a:p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330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DC51-5DC0-D3AD-F88C-F691CCB9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Глобалната финансова криза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7844-F8E3-8B6E-EB1C-C22CABA0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Първо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настъпва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забавяне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преди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Глобалната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Финансова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Криза. След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това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настъпва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колапс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поради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въздействието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на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кризата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със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спиране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на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капиталовите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потоци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, криза в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кредитирането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и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рязък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спад в износа.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Бумовете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понякога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умират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естествено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Процесът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на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коригиране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на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акциите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който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първоначално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увеличава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инвестициите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и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трайната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консумация,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настъпва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Очакванията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за устойчив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бърз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растеж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се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оказват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твърде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оптимистични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и се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коригират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надолу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водейки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до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намаляване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на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вътрешното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търсене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Ако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не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беше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имало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Глобална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Финансова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Криза, Латвия би могла да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влезе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в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рецесия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, подобна на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тази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в Португалия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през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началото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на 2008 г.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Този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процес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на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коригиране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е бил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прекъснат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от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ефекта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на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световната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финансова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криза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през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2008 г.,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която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превзема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инициативата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14159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7DC51-5DC0-D3AD-F88C-F691CCB9B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bg-BG" dirty="0"/>
              <a:t>Глобалната финансова криза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7844-F8E3-8B6E-EB1C-C22CABA0D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ru-RU" b="0" i="0" err="1">
                <a:effectLst/>
                <a:latin typeface="Söhne"/>
              </a:rPr>
              <a:t>Въздействие</a:t>
            </a:r>
            <a:r>
              <a:rPr lang="ru-RU" b="0" i="0">
                <a:effectLst/>
                <a:latin typeface="Söhne"/>
              </a:rPr>
              <a:t> на </a:t>
            </a:r>
            <a:r>
              <a:rPr lang="ru-RU" b="0" i="0" err="1">
                <a:effectLst/>
                <a:latin typeface="Söhne"/>
              </a:rPr>
              <a:t>Глобалната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Финансова</a:t>
            </a:r>
            <a:r>
              <a:rPr lang="ru-RU" b="0" i="0">
                <a:effectLst/>
                <a:latin typeface="Söhne"/>
              </a:rPr>
              <a:t> Криза в Латвия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0" i="0" err="1">
                <a:effectLst/>
                <a:latin typeface="Söhne"/>
              </a:rPr>
              <a:t>Кризата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засяга</a:t>
            </a:r>
            <a:r>
              <a:rPr lang="ru-RU" b="0" i="0">
                <a:effectLst/>
                <a:latin typeface="Söhne"/>
              </a:rPr>
              <a:t> Латвия чрез два </a:t>
            </a:r>
            <a:r>
              <a:rPr lang="ru-RU" b="0" i="0" err="1">
                <a:effectLst/>
                <a:latin typeface="Söhne"/>
              </a:rPr>
              <a:t>основни</a:t>
            </a:r>
            <a:r>
              <a:rPr lang="ru-RU" b="0" i="0">
                <a:effectLst/>
                <a:latin typeface="Söhne"/>
              </a:rPr>
              <a:t> канала: </a:t>
            </a:r>
            <a:r>
              <a:rPr lang="ru-RU" b="0" i="0" err="1">
                <a:effectLst/>
                <a:latin typeface="Söhne"/>
              </a:rPr>
              <a:t>търговския</a:t>
            </a:r>
            <a:r>
              <a:rPr lang="ru-RU" b="0" i="0">
                <a:effectLst/>
                <a:latin typeface="Söhne"/>
              </a:rPr>
              <a:t> и </a:t>
            </a:r>
            <a:r>
              <a:rPr lang="ru-RU" b="0" i="0" err="1">
                <a:effectLst/>
                <a:latin typeface="Söhne"/>
              </a:rPr>
              <a:t>финансовия</a:t>
            </a:r>
            <a:r>
              <a:rPr lang="ru-RU" b="0" i="0">
                <a:effectLst/>
                <a:latin typeface="Söhn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0" i="0">
                <a:effectLst/>
                <a:latin typeface="Söhne"/>
              </a:rPr>
              <a:t>Полезно е да </a:t>
            </a:r>
            <a:r>
              <a:rPr lang="ru-RU" b="0" i="0" err="1">
                <a:effectLst/>
                <a:latin typeface="Söhne"/>
              </a:rPr>
              <a:t>разгледаме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еволюцията</a:t>
            </a:r>
            <a:r>
              <a:rPr lang="ru-RU" b="0" i="0">
                <a:effectLst/>
                <a:latin typeface="Söhne"/>
              </a:rPr>
              <a:t> на </a:t>
            </a:r>
            <a:r>
              <a:rPr lang="ru-RU" b="0" i="0" err="1">
                <a:effectLst/>
                <a:latin typeface="Söhne"/>
              </a:rPr>
              <a:t>различните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компоненти</a:t>
            </a:r>
            <a:r>
              <a:rPr lang="ru-RU" b="0" i="0">
                <a:effectLst/>
                <a:latin typeface="Söhne"/>
              </a:rPr>
              <a:t> на БВП по </a:t>
            </a:r>
            <a:r>
              <a:rPr lang="ru-RU" b="0" i="0" err="1">
                <a:effectLst/>
                <a:latin typeface="Söhne"/>
              </a:rPr>
              <a:t>време</a:t>
            </a:r>
            <a:r>
              <a:rPr lang="ru-RU" b="0" i="0">
                <a:effectLst/>
                <a:latin typeface="Söhne"/>
              </a:rPr>
              <a:t> на </a:t>
            </a:r>
            <a:r>
              <a:rPr lang="ru-RU" b="0" i="0" err="1">
                <a:effectLst/>
                <a:latin typeface="Söhne"/>
              </a:rPr>
              <a:t>икономическия</a:t>
            </a:r>
            <a:r>
              <a:rPr lang="ru-RU" b="0" i="0">
                <a:effectLst/>
                <a:latin typeface="Söhne"/>
              </a:rPr>
              <a:t> спад.</a:t>
            </a:r>
          </a:p>
          <a:p>
            <a:r>
              <a:rPr lang="ru-RU" b="0" i="0" err="1">
                <a:effectLst/>
                <a:latin typeface="Söhne"/>
              </a:rPr>
              <a:t>Еволюция</a:t>
            </a:r>
            <a:r>
              <a:rPr lang="ru-RU" b="0" i="0">
                <a:effectLst/>
                <a:latin typeface="Söhne"/>
              </a:rPr>
              <a:t> на БВП по </a:t>
            </a:r>
            <a:r>
              <a:rPr lang="ru-RU" b="0" i="0" err="1">
                <a:effectLst/>
                <a:latin typeface="Söhne"/>
              </a:rPr>
              <a:t>Компоненти</a:t>
            </a:r>
            <a:endParaRPr lang="ru-RU" b="0" i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0" i="0">
                <a:effectLst/>
                <a:latin typeface="Söhne"/>
              </a:rPr>
              <a:t>БВП </a:t>
            </a:r>
            <a:r>
              <a:rPr lang="ru-RU" b="0" i="0" err="1">
                <a:effectLst/>
                <a:latin typeface="Söhne"/>
              </a:rPr>
              <a:t>намалява</a:t>
            </a:r>
            <a:r>
              <a:rPr lang="ru-RU" b="0" i="0">
                <a:effectLst/>
                <a:latin typeface="Söhne"/>
              </a:rPr>
              <a:t> с 25% за </a:t>
            </a:r>
            <a:r>
              <a:rPr lang="ru-RU" b="0" i="0" err="1">
                <a:effectLst/>
                <a:latin typeface="Söhne"/>
              </a:rPr>
              <a:t>осем</a:t>
            </a:r>
            <a:r>
              <a:rPr lang="ru-RU" b="0" i="0">
                <a:effectLst/>
                <a:latin typeface="Söhne"/>
              </a:rPr>
              <a:t> квартала.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0" i="0" err="1">
                <a:effectLst/>
                <a:latin typeface="Söhne"/>
              </a:rPr>
              <a:t>Външното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търсене</a:t>
            </a:r>
            <a:r>
              <a:rPr lang="ru-RU" b="0" i="0">
                <a:effectLst/>
                <a:latin typeface="Söhne"/>
              </a:rPr>
              <a:t> (X) </a:t>
            </a:r>
            <a:r>
              <a:rPr lang="ru-RU" b="0" i="0" err="1">
                <a:effectLst/>
                <a:latin typeface="Söhne"/>
              </a:rPr>
              <a:t>обяснява</a:t>
            </a:r>
            <a:r>
              <a:rPr lang="ru-RU" b="0" i="0">
                <a:effectLst/>
                <a:latin typeface="Söhne"/>
              </a:rPr>
              <a:t> 8% от спада.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0" i="0" err="1">
                <a:effectLst/>
                <a:latin typeface="Söhne"/>
              </a:rPr>
              <a:t>Значително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по-драматичен</a:t>
            </a:r>
            <a:r>
              <a:rPr lang="ru-RU" b="0" i="0">
                <a:effectLst/>
                <a:latin typeface="Söhne"/>
              </a:rPr>
              <a:t> е </a:t>
            </a:r>
            <a:r>
              <a:rPr lang="ru-RU" b="0" i="0" err="1">
                <a:effectLst/>
                <a:latin typeface="Söhne"/>
              </a:rPr>
              <a:t>спадът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във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вътрешното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търсене</a:t>
            </a:r>
            <a:r>
              <a:rPr lang="ru-RU" b="0" i="0">
                <a:effectLst/>
                <a:latin typeface="Söhne"/>
              </a:rPr>
              <a:t> (C+I+G), </a:t>
            </a:r>
            <a:r>
              <a:rPr lang="ru-RU" b="0" i="0" err="1">
                <a:effectLst/>
                <a:latin typeface="Söhne"/>
              </a:rPr>
              <a:t>което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намалява</a:t>
            </a:r>
            <a:r>
              <a:rPr lang="ru-RU" b="0" i="0">
                <a:effectLst/>
                <a:latin typeface="Söhne"/>
              </a:rPr>
              <a:t> с 43% от БВП.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0" i="0" err="1">
                <a:effectLst/>
                <a:latin typeface="Söhne"/>
              </a:rPr>
              <a:t>Фиксираният</a:t>
            </a:r>
            <a:r>
              <a:rPr lang="ru-RU" b="0" i="0">
                <a:effectLst/>
                <a:latin typeface="Söhne"/>
              </a:rPr>
              <a:t> </a:t>
            </a:r>
            <a:r>
              <a:rPr lang="ru-RU" b="0" i="0" err="1">
                <a:effectLst/>
                <a:latin typeface="Söhne"/>
              </a:rPr>
              <a:t>инвестиционен</a:t>
            </a:r>
            <a:r>
              <a:rPr lang="ru-RU" b="0" i="0">
                <a:effectLst/>
                <a:latin typeface="Söhne"/>
              </a:rPr>
              <a:t> актив </a:t>
            </a:r>
            <a:r>
              <a:rPr lang="ru-RU" b="0" i="0" err="1">
                <a:effectLst/>
                <a:latin typeface="Söhne"/>
              </a:rPr>
              <a:t>намалява</a:t>
            </a:r>
            <a:r>
              <a:rPr lang="ru-RU" b="0" i="0">
                <a:effectLst/>
                <a:latin typeface="Söhne"/>
              </a:rPr>
              <a:t> с </a:t>
            </a:r>
            <a:r>
              <a:rPr lang="ru-RU" b="0" i="0" err="1">
                <a:effectLst/>
                <a:latin typeface="Söhne"/>
              </a:rPr>
              <a:t>повече</a:t>
            </a:r>
            <a:r>
              <a:rPr lang="ru-RU" b="0" i="0">
                <a:effectLst/>
                <a:latin typeface="Söhne"/>
              </a:rPr>
              <a:t> от </a:t>
            </a:r>
            <a:r>
              <a:rPr lang="ru-RU" b="0" i="0" err="1">
                <a:effectLst/>
                <a:latin typeface="Söhne"/>
              </a:rPr>
              <a:t>половината</a:t>
            </a:r>
            <a:r>
              <a:rPr lang="ru-RU" b="0" i="0">
                <a:effectLst/>
                <a:latin typeface="Söhne"/>
              </a:rPr>
              <a:t>.</a:t>
            </a:r>
          </a:p>
          <a:p>
            <a:endParaRPr lang="bg-BG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011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993B-BE0D-EFDA-FF6E-A478D24A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bg-BG" sz="3300" dirty="0"/>
              <a:t>Външно търсене и износ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EDD180-E156-CE10-958B-24169F2D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ru-RU" b="0" i="0" dirty="0" err="1">
                <a:effectLst/>
                <a:latin typeface="Söhne"/>
              </a:rPr>
              <a:t>Експортът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започва</a:t>
            </a:r>
            <a:r>
              <a:rPr lang="ru-RU" b="0" i="0" dirty="0">
                <a:effectLst/>
                <a:latin typeface="Söhne"/>
              </a:rPr>
              <a:t> да </a:t>
            </a:r>
            <a:r>
              <a:rPr lang="ru-RU" b="0" i="0" dirty="0" err="1">
                <a:effectLst/>
                <a:latin typeface="Söhne"/>
              </a:rPr>
              <a:t>намалява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през</a:t>
            </a:r>
            <a:r>
              <a:rPr lang="ru-RU" b="0" i="0" dirty="0">
                <a:effectLst/>
                <a:latin typeface="Söhne"/>
              </a:rPr>
              <a:t> 2008Q1, </a:t>
            </a:r>
            <a:r>
              <a:rPr lang="ru-RU" b="0" i="0" dirty="0" err="1">
                <a:effectLst/>
                <a:latin typeface="Söhne"/>
              </a:rPr>
              <a:t>преди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глобалната</a:t>
            </a:r>
            <a:r>
              <a:rPr lang="ru-RU" b="0" i="0" dirty="0">
                <a:effectLst/>
                <a:latin typeface="Söhne"/>
              </a:rPr>
              <a:t> криза.</a:t>
            </a:r>
          </a:p>
          <a:p>
            <a:r>
              <a:rPr lang="ru-RU" b="0" i="0" dirty="0" err="1">
                <a:effectLst/>
                <a:latin typeface="Söhne"/>
              </a:rPr>
              <a:t>Голям</a:t>
            </a:r>
            <a:r>
              <a:rPr lang="ru-RU" b="0" i="0" dirty="0">
                <a:effectLst/>
                <a:latin typeface="Söhne"/>
              </a:rPr>
              <a:t> спад на износа </a:t>
            </a:r>
            <a:r>
              <a:rPr lang="ru-RU" b="0" i="0" dirty="0" err="1">
                <a:effectLst/>
                <a:latin typeface="Söhne"/>
              </a:rPr>
              <a:t>през</a:t>
            </a:r>
            <a:r>
              <a:rPr lang="ru-RU" b="0" i="0" dirty="0">
                <a:effectLst/>
                <a:latin typeface="Söhne"/>
              </a:rPr>
              <a:t> 2008Q4 и 2009Q1, с </a:t>
            </a:r>
            <a:r>
              <a:rPr lang="ru-RU" b="0" i="0" dirty="0" err="1">
                <a:effectLst/>
                <a:latin typeface="Söhne"/>
              </a:rPr>
              <a:t>намаляване</a:t>
            </a:r>
            <a:r>
              <a:rPr lang="ru-RU" b="0" i="0" dirty="0">
                <a:effectLst/>
                <a:latin typeface="Söhne"/>
              </a:rPr>
              <a:t> от 8% от БВП.</a:t>
            </a:r>
          </a:p>
          <a:p>
            <a:r>
              <a:rPr lang="ru-RU" b="0" i="0" dirty="0" err="1">
                <a:effectLst/>
                <a:latin typeface="Söhne"/>
              </a:rPr>
              <a:t>Проучвания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показват</a:t>
            </a:r>
            <a:r>
              <a:rPr lang="ru-RU" b="0" i="0" dirty="0">
                <a:effectLst/>
                <a:latin typeface="Söhne"/>
              </a:rPr>
              <a:t>, че </a:t>
            </a:r>
            <a:r>
              <a:rPr lang="ru-RU" b="0" i="0" dirty="0" err="1">
                <a:effectLst/>
                <a:latin typeface="Söhne"/>
              </a:rPr>
              <a:t>адаптацията</a:t>
            </a:r>
            <a:r>
              <a:rPr lang="ru-RU" b="0" i="0" dirty="0">
                <a:effectLst/>
                <a:latin typeface="Söhne"/>
              </a:rPr>
              <a:t> на </a:t>
            </a:r>
            <a:r>
              <a:rPr lang="ru-RU" b="0" i="0" dirty="0" err="1">
                <a:effectLst/>
                <a:latin typeface="Söhne"/>
              </a:rPr>
              <a:t>експорта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към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новите</a:t>
            </a:r>
            <a:r>
              <a:rPr lang="ru-RU" b="0" i="0" dirty="0">
                <a:effectLst/>
                <a:latin typeface="Söhne"/>
              </a:rPr>
              <a:t> условия е </a:t>
            </a:r>
            <a:r>
              <a:rPr lang="ru-RU" b="0" i="0" dirty="0" err="1">
                <a:effectLst/>
                <a:latin typeface="Söhne"/>
              </a:rPr>
              <a:t>по-бърза</a:t>
            </a:r>
            <a:r>
              <a:rPr lang="ru-RU" b="0" i="0" dirty="0">
                <a:effectLst/>
                <a:latin typeface="Söhne"/>
              </a:rPr>
              <a:t> от </a:t>
            </a:r>
            <a:r>
              <a:rPr lang="ru-RU" b="0" i="0" dirty="0" err="1">
                <a:effectLst/>
                <a:latin typeface="Söhne"/>
              </a:rPr>
              <a:t>обичайната</a:t>
            </a:r>
            <a:r>
              <a:rPr lang="ru-RU" b="0" i="0" dirty="0">
                <a:effectLst/>
                <a:latin typeface="Söhne"/>
              </a:rPr>
              <a:t>.</a:t>
            </a:r>
          </a:p>
          <a:p>
            <a:endParaRPr lang="ru-RU" b="0" i="0" dirty="0">
              <a:effectLst/>
              <a:latin typeface="Söhne"/>
            </a:endParaRPr>
          </a:p>
        </p:txBody>
      </p:sp>
      <p:pic>
        <p:nvPicPr>
          <p:cNvPr id="5" name="Content Placeholder 4" descr="A graph showing the growth of goods and consumption&#10;&#10;Description automatically generated">
            <a:extLst>
              <a:ext uri="{FF2B5EF4-FFF2-40B4-BE49-F238E27FC236}">
                <a16:creationId xmlns:a16="http://schemas.microsoft.com/office/drawing/2014/main" id="{A8AB17DC-461D-A21C-FEC0-1F97B8EC9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703855"/>
            <a:ext cx="4602747" cy="2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A0CA-5DC9-BDF7-2E46-A7874167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bg-BG"/>
              <a:t>Обяснение на производствения спад и ролята на кредитния стоп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3AA07F-9940-C48F-6945-CAE33F6CC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400" b="0" i="0" dirty="0">
                <a:effectLst/>
                <a:latin typeface="Söhne"/>
              </a:rPr>
              <a:t>Около 30% от </a:t>
            </a:r>
            <a:r>
              <a:rPr lang="ru-RU" sz="1400" b="0" i="0" dirty="0" err="1">
                <a:effectLst/>
                <a:latin typeface="Söhne"/>
              </a:rPr>
              <a:t>експорта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са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реекспорти</a:t>
            </a:r>
            <a:r>
              <a:rPr lang="ru-RU" sz="1400" b="0" i="0" dirty="0">
                <a:effectLst/>
                <a:latin typeface="Söhne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ru-RU" sz="1400" b="0" i="0" dirty="0" err="1">
                <a:effectLst/>
                <a:latin typeface="Söhne"/>
              </a:rPr>
              <a:t>Намаляването</a:t>
            </a:r>
            <a:r>
              <a:rPr lang="ru-RU" sz="1400" b="0" i="0" dirty="0">
                <a:effectLst/>
                <a:latin typeface="Söhne"/>
              </a:rPr>
              <a:t> на </a:t>
            </a:r>
            <a:r>
              <a:rPr lang="ru-RU" sz="1400" b="0" i="0" dirty="0" err="1">
                <a:effectLst/>
                <a:latin typeface="Söhne"/>
              </a:rPr>
              <a:t>експорта</a:t>
            </a:r>
            <a:r>
              <a:rPr lang="ru-RU" sz="1400" b="0" i="0" dirty="0">
                <a:effectLst/>
                <a:latin typeface="Söhne"/>
              </a:rPr>
              <a:t> с 8% от БВП води до </a:t>
            </a:r>
            <a:r>
              <a:rPr lang="ru-RU" sz="1400" b="0" i="0" dirty="0" err="1">
                <a:effectLst/>
                <a:latin typeface="Söhne"/>
              </a:rPr>
              <a:t>намаляване</a:t>
            </a:r>
            <a:r>
              <a:rPr lang="ru-RU" sz="1400" b="0" i="0" dirty="0">
                <a:effectLst/>
                <a:latin typeface="Söhne"/>
              </a:rPr>
              <a:t> на </a:t>
            </a:r>
            <a:r>
              <a:rPr lang="ru-RU" sz="1400" b="0" i="0" dirty="0" err="1">
                <a:effectLst/>
                <a:latin typeface="Söhne"/>
              </a:rPr>
              <a:t>чистото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външно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търсене</a:t>
            </a:r>
            <a:r>
              <a:rPr lang="ru-RU" sz="1400" b="0" i="0" dirty="0">
                <a:effectLst/>
                <a:latin typeface="Söhne"/>
              </a:rPr>
              <a:t> с над 5%.</a:t>
            </a:r>
            <a:endParaRPr lang="ru-RU" sz="1400" dirty="0"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ru-RU" sz="1400" b="0" i="0" dirty="0">
                <a:effectLst/>
                <a:latin typeface="Söhne"/>
              </a:rPr>
              <a:t>Само 30% от спада в </a:t>
            </a:r>
            <a:r>
              <a:rPr lang="ru-RU" sz="1400" b="0" i="0" dirty="0" err="1">
                <a:effectLst/>
                <a:latin typeface="Söhne"/>
              </a:rPr>
              <a:t>производството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може</a:t>
            </a:r>
            <a:r>
              <a:rPr lang="ru-RU" sz="1400" b="0" i="0" dirty="0">
                <a:effectLst/>
                <a:latin typeface="Söhne"/>
              </a:rPr>
              <a:t> да се </a:t>
            </a:r>
            <a:r>
              <a:rPr lang="ru-RU" sz="1400" b="0" i="0" dirty="0" err="1">
                <a:effectLst/>
                <a:latin typeface="Söhne"/>
              </a:rPr>
              <a:t>обясни</a:t>
            </a:r>
            <a:r>
              <a:rPr lang="ru-RU" sz="1400" b="0" i="0" dirty="0">
                <a:effectLst/>
                <a:latin typeface="Söhne"/>
              </a:rPr>
              <a:t> с </a:t>
            </a:r>
            <a:r>
              <a:rPr lang="ru-RU" sz="1400" b="0" i="0" dirty="0" err="1">
                <a:effectLst/>
                <a:latin typeface="Söhne"/>
              </a:rPr>
              <a:t>намаляването</a:t>
            </a:r>
            <a:r>
              <a:rPr lang="ru-RU" sz="1400" b="0" i="0" dirty="0">
                <a:effectLst/>
                <a:latin typeface="Söhne"/>
              </a:rPr>
              <a:t> на чуждо </a:t>
            </a:r>
            <a:r>
              <a:rPr lang="ru-RU" sz="1400" b="0" i="0" dirty="0" err="1">
                <a:effectLst/>
                <a:latin typeface="Söhne"/>
              </a:rPr>
              <a:t>търсене</a:t>
            </a:r>
            <a:endParaRPr lang="ru-RU" sz="1400" b="0" i="0" dirty="0">
              <a:effectLst/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ru-RU" sz="1400" b="0" i="0" dirty="0" err="1">
                <a:effectLst/>
                <a:latin typeface="Söhne"/>
              </a:rPr>
              <a:t>Спадът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във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вътрешното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търсене</a:t>
            </a:r>
            <a:r>
              <a:rPr lang="ru-RU" sz="1400" b="0" i="0" dirty="0">
                <a:effectLst/>
                <a:latin typeface="Söhne"/>
              </a:rPr>
              <a:t> с 43% ясно </a:t>
            </a:r>
            <a:r>
              <a:rPr lang="ru-RU" sz="1400" b="0" i="0" dirty="0" err="1">
                <a:effectLst/>
                <a:latin typeface="Söhne"/>
              </a:rPr>
              <a:t>показва</a:t>
            </a:r>
            <a:r>
              <a:rPr lang="ru-RU" sz="1400" b="0" i="0" dirty="0">
                <a:effectLst/>
                <a:latin typeface="Söhne"/>
              </a:rPr>
              <a:t>, че </a:t>
            </a:r>
            <a:r>
              <a:rPr lang="ru-RU" sz="1400" b="0" i="0" dirty="0" err="1">
                <a:effectLst/>
                <a:latin typeface="Söhne"/>
              </a:rPr>
              <a:t>ключовите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фактори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трябва</a:t>
            </a:r>
            <a:r>
              <a:rPr lang="ru-RU" sz="1400" b="0" i="0" dirty="0">
                <a:effectLst/>
                <a:latin typeface="Söhne"/>
              </a:rPr>
              <a:t> да се </a:t>
            </a:r>
            <a:r>
              <a:rPr lang="ru-RU" sz="1400" b="0" i="0" dirty="0" err="1">
                <a:effectLst/>
                <a:latin typeface="Söhne"/>
              </a:rPr>
              <a:t>търсят</a:t>
            </a:r>
            <a:r>
              <a:rPr lang="ru-RU" sz="1400" b="0" i="0" dirty="0">
                <a:effectLst/>
                <a:latin typeface="Söhne"/>
              </a:rPr>
              <a:t> в </a:t>
            </a:r>
            <a:r>
              <a:rPr lang="ru-RU" sz="1400" b="0" i="0" dirty="0" err="1">
                <a:effectLst/>
                <a:latin typeface="Söhne"/>
              </a:rPr>
              <a:t>кредитния</a:t>
            </a:r>
            <a:r>
              <a:rPr lang="ru-RU" sz="1400" b="0" i="0" dirty="0">
                <a:effectLst/>
                <a:latin typeface="Söhne"/>
              </a:rPr>
              <a:t> кризис и </a:t>
            </a:r>
            <a:r>
              <a:rPr lang="ru-RU" sz="1400" b="0" i="0" dirty="0" err="1">
                <a:effectLst/>
                <a:latin typeface="Söhne"/>
              </a:rPr>
              <a:t>внезапното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спиране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през</a:t>
            </a:r>
            <a:r>
              <a:rPr lang="ru-RU" sz="1400" b="0" i="0" dirty="0">
                <a:effectLst/>
                <a:latin typeface="Söhne"/>
              </a:rPr>
              <a:t> 2008 г.</a:t>
            </a:r>
          </a:p>
          <a:p>
            <a:pPr>
              <a:lnSpc>
                <a:spcPct val="90000"/>
              </a:lnSpc>
            </a:pPr>
            <a:r>
              <a:rPr lang="ru-RU" sz="1400" b="0" i="0" dirty="0" err="1">
                <a:effectLst/>
                <a:latin typeface="Söhne"/>
              </a:rPr>
              <a:t>Фискалната</a:t>
            </a:r>
            <a:r>
              <a:rPr lang="ru-RU" sz="1400" b="0" i="0" dirty="0">
                <a:effectLst/>
                <a:latin typeface="Söhne"/>
              </a:rPr>
              <a:t> политика не </a:t>
            </a:r>
            <a:r>
              <a:rPr lang="ru-RU" sz="1400" b="0" i="0" dirty="0" err="1">
                <a:effectLst/>
                <a:latin typeface="Söhne"/>
              </a:rPr>
              <a:t>играе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значителна</a:t>
            </a:r>
            <a:r>
              <a:rPr lang="ru-RU" sz="1400" b="0" i="0" dirty="0">
                <a:effectLst/>
                <a:latin typeface="Söhne"/>
              </a:rPr>
              <a:t> роля до </a:t>
            </a:r>
            <a:r>
              <a:rPr lang="ru-RU" sz="1400" b="0" i="0" dirty="0" err="1">
                <a:effectLst/>
                <a:latin typeface="Söhne"/>
              </a:rPr>
              <a:t>средата</a:t>
            </a:r>
            <a:r>
              <a:rPr lang="ru-RU" sz="1400" b="0" i="0" dirty="0">
                <a:effectLst/>
                <a:latin typeface="Söhne"/>
              </a:rPr>
              <a:t> на 2009 г.</a:t>
            </a:r>
            <a:endParaRPr lang="ru-RU" sz="1400" dirty="0"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ru-RU" sz="1400" b="0" i="0" dirty="0" err="1">
                <a:effectLst/>
                <a:latin typeface="Söhne"/>
              </a:rPr>
              <a:t>Обсъждаме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ролята</a:t>
            </a:r>
            <a:r>
              <a:rPr lang="ru-RU" sz="1400" b="0" i="0" dirty="0">
                <a:effectLst/>
                <a:latin typeface="Söhne"/>
              </a:rPr>
              <a:t> на </a:t>
            </a:r>
            <a:r>
              <a:rPr lang="ru-RU" sz="1400" b="0" i="0" dirty="0" err="1">
                <a:effectLst/>
                <a:latin typeface="Söhne"/>
              </a:rPr>
              <a:t>внезапното</a:t>
            </a:r>
            <a:r>
              <a:rPr lang="ru-RU" sz="1400" b="0" i="0" dirty="0">
                <a:effectLst/>
                <a:latin typeface="Söhne"/>
              </a:rPr>
              <a:t> </a:t>
            </a:r>
            <a:r>
              <a:rPr lang="ru-RU" sz="1400" b="0" i="0" dirty="0" err="1">
                <a:effectLst/>
                <a:latin typeface="Söhne"/>
              </a:rPr>
              <a:t>спиране</a:t>
            </a:r>
            <a:r>
              <a:rPr lang="ru-RU" sz="1400" b="0" i="0" dirty="0">
                <a:effectLst/>
                <a:latin typeface="Söhne"/>
              </a:rPr>
              <a:t>, </a:t>
            </a:r>
            <a:r>
              <a:rPr lang="ru-RU" sz="1400" b="0" i="0" dirty="0" err="1">
                <a:effectLst/>
                <a:latin typeface="Söhne"/>
              </a:rPr>
              <a:t>кредитния</a:t>
            </a:r>
            <a:r>
              <a:rPr lang="ru-RU" sz="1400" b="0" i="0" dirty="0">
                <a:effectLst/>
                <a:latin typeface="Söhne"/>
              </a:rPr>
              <a:t> кризис и </a:t>
            </a:r>
            <a:r>
              <a:rPr lang="ru-RU" sz="1400" b="0" i="0" dirty="0" err="1">
                <a:effectLst/>
                <a:latin typeface="Söhne"/>
              </a:rPr>
              <a:t>фискалната</a:t>
            </a:r>
            <a:r>
              <a:rPr lang="ru-RU" sz="1400" b="0" i="0" dirty="0">
                <a:effectLst/>
                <a:latin typeface="Söhne"/>
              </a:rPr>
              <a:t> политика в </a:t>
            </a:r>
            <a:r>
              <a:rPr lang="ru-RU" sz="1400" b="0" i="0" dirty="0" err="1">
                <a:effectLst/>
                <a:latin typeface="Söhne"/>
              </a:rPr>
              <a:t>следващите</a:t>
            </a:r>
            <a:r>
              <a:rPr lang="ru-RU" sz="1400" b="0" i="0" dirty="0">
                <a:effectLst/>
                <a:latin typeface="Söhne"/>
              </a:rPr>
              <a:t> две секции.</a:t>
            </a:r>
            <a:endParaRPr lang="bg-BG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5" name="Content Placeholder 4" descr="A white arrow pointing upward&#10;&#10;Description automatically generated">
            <a:extLst>
              <a:ext uri="{FF2B5EF4-FFF2-40B4-BE49-F238E27FC236}">
                <a16:creationId xmlns:a16="http://schemas.microsoft.com/office/drawing/2014/main" id="{DFCAEAFD-DBDD-3FA3-1F55-3BFBE2E5C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r="14417" b="-1"/>
          <a:stretch/>
        </p:blipFill>
        <p:spPr>
          <a:xfrm>
            <a:off x="4857451" y="2159331"/>
            <a:ext cx="4415050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1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9CF74-3811-EC3F-5720-2EF1D167A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bg-BG" dirty="0"/>
              <a:t>Въведение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6AC9-AB26-AF73-5FA7-07C7DD11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bg-BG" sz="2400" dirty="0"/>
              <a:t>Латвия предприема </a:t>
            </a:r>
            <a:r>
              <a:rPr lang="bg-BG" sz="2400" b="1" dirty="0"/>
              <a:t>„вътрешна девалвация“ </a:t>
            </a:r>
            <a:r>
              <a:rPr lang="bg-BG" sz="2400" dirty="0"/>
              <a:t>и </a:t>
            </a:r>
            <a:r>
              <a:rPr lang="bg-BG" sz="2400" b="1" dirty="0"/>
              <a:t>„предварителна консолидация“</a:t>
            </a:r>
            <a:r>
              <a:rPr lang="bg-BG" sz="2400" dirty="0"/>
              <a:t>, за да се справи с криза в платежния баланс, докато запазва фиксирания валутен курс.</a:t>
            </a:r>
          </a:p>
          <a:p>
            <a:r>
              <a:rPr lang="bg-BG" sz="2400" dirty="0"/>
              <a:t>Тези два подхода са били изненадващо успешни и са овладели кризата в страната сравнително бързо, макар и периодът на адаптация да е бил тежък.</a:t>
            </a:r>
          </a:p>
          <a:p>
            <a:r>
              <a:rPr lang="bg-BG" sz="2400" dirty="0"/>
              <a:t>Авторите смятат, че успешният пример на Латвия може би е частен случай, поради специфични за балтийската страна фактори.</a:t>
            </a:r>
          </a:p>
          <a:p>
            <a:endParaRPr lang="bg-BG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4A738D-151D-2215-6CD6-0435BA934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70170" y="47893"/>
            <a:ext cx="4320000" cy="24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84AB-FB3E-A980-3B94-1A82120C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bg-BG" dirty="0"/>
              <a:t>Внезапното спиране и кризата в кредитирането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29A5FB-0ACD-588A-37BD-5D19F41D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400" b="0" i="0" err="1">
                <a:effectLst/>
                <a:latin typeface="Söhne"/>
              </a:rPr>
              <a:t>Относителната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простира</a:t>
            </a:r>
            <a:r>
              <a:rPr lang="ru-RU" sz="1400" b="0" i="0">
                <a:effectLst/>
                <a:latin typeface="Söhne"/>
              </a:rPr>
              <a:t> на </a:t>
            </a:r>
            <a:r>
              <a:rPr lang="ru-RU" sz="1400" b="0" i="0" err="1">
                <a:effectLst/>
                <a:latin typeface="Söhne"/>
              </a:rPr>
              <a:t>латвийската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финансова</a:t>
            </a:r>
            <a:r>
              <a:rPr lang="ru-RU" sz="1400" b="0" i="0">
                <a:effectLst/>
                <a:latin typeface="Söhne"/>
              </a:rPr>
              <a:t> система </a:t>
            </a:r>
            <a:r>
              <a:rPr lang="ru-RU" sz="1400" b="0" i="0" err="1">
                <a:effectLst/>
                <a:latin typeface="Söhne"/>
              </a:rPr>
              <a:t>улеснява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проследяването</a:t>
            </a:r>
            <a:r>
              <a:rPr lang="ru-RU" sz="1400" b="0" i="0">
                <a:effectLst/>
                <a:latin typeface="Söhne"/>
              </a:rPr>
              <a:t> на </a:t>
            </a:r>
            <a:r>
              <a:rPr lang="ru-RU" sz="1400" b="0" i="0" err="1">
                <a:effectLst/>
                <a:latin typeface="Söhne"/>
              </a:rPr>
              <a:t>ефектите</a:t>
            </a:r>
            <a:r>
              <a:rPr lang="ru-RU" sz="1400" b="0" i="0">
                <a:effectLst/>
                <a:latin typeface="Söhne"/>
              </a:rPr>
              <a:t> от </a:t>
            </a:r>
            <a:r>
              <a:rPr lang="ru-RU" sz="1400" b="0" i="0" err="1">
                <a:effectLst/>
                <a:latin typeface="Söhne"/>
              </a:rPr>
              <a:t>внезапното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спиране</a:t>
            </a:r>
            <a:r>
              <a:rPr lang="ru-RU" sz="1400" b="0" i="0">
                <a:effectLst/>
                <a:latin typeface="Söhne"/>
              </a:rPr>
              <a:t>.</a:t>
            </a:r>
            <a:endParaRPr lang="en-US" sz="1400" b="0" i="0">
              <a:effectLst/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ru-RU" sz="1400" b="0" i="0" err="1">
                <a:effectLst/>
                <a:latin typeface="Söhne"/>
              </a:rPr>
              <a:t>През</a:t>
            </a:r>
            <a:r>
              <a:rPr lang="ru-RU" sz="1400" b="0" i="0">
                <a:effectLst/>
                <a:latin typeface="Söhne"/>
              </a:rPr>
              <a:t> 2008 г., </a:t>
            </a:r>
            <a:r>
              <a:rPr lang="ru-RU" sz="1400" b="0" i="0" err="1">
                <a:effectLst/>
                <a:latin typeface="Söhne"/>
              </a:rPr>
              <a:t>латвийските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филиали</a:t>
            </a:r>
            <a:r>
              <a:rPr lang="ru-RU" sz="1400" b="0" i="0">
                <a:effectLst/>
                <a:latin typeface="Söhne"/>
              </a:rPr>
              <a:t> на </a:t>
            </a:r>
            <a:r>
              <a:rPr lang="ru-RU" sz="1400" b="0" i="0" err="1">
                <a:effectLst/>
                <a:latin typeface="Söhne"/>
              </a:rPr>
              <a:t>северни</a:t>
            </a:r>
            <a:r>
              <a:rPr lang="ru-RU" sz="1400" b="0" i="0">
                <a:effectLst/>
                <a:latin typeface="Söhne"/>
              </a:rPr>
              <a:t> банки </a:t>
            </a:r>
            <a:r>
              <a:rPr lang="ru-RU" sz="1400" b="0" i="0" err="1">
                <a:effectLst/>
                <a:latin typeface="Söhne"/>
              </a:rPr>
              <a:t>представлява</a:t>
            </a:r>
            <a:r>
              <a:rPr lang="bg-BG" sz="1400" b="0" i="0">
                <a:effectLst/>
                <a:latin typeface="Söhne"/>
              </a:rPr>
              <a:t>ли</a:t>
            </a:r>
            <a:r>
              <a:rPr lang="ru-RU" sz="1400" b="0" i="0">
                <a:effectLst/>
                <a:latin typeface="Söhne"/>
              </a:rPr>
              <a:t> 60% от </a:t>
            </a:r>
            <a:r>
              <a:rPr lang="ru-RU" sz="1400" b="0" i="0" err="1">
                <a:effectLst/>
                <a:latin typeface="Söhne"/>
              </a:rPr>
              <a:t>общите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активи</a:t>
            </a:r>
            <a:r>
              <a:rPr lang="ru-RU" sz="1400" b="0" i="0">
                <a:effectLst/>
                <a:latin typeface="Söhne"/>
              </a:rPr>
              <a:t> на </a:t>
            </a:r>
            <a:r>
              <a:rPr lang="ru-RU" sz="1400" b="0" i="0" err="1">
                <a:effectLst/>
                <a:latin typeface="Söhne"/>
              </a:rPr>
              <a:t>банките</a:t>
            </a:r>
            <a:r>
              <a:rPr lang="ru-RU" sz="1400" b="0" i="0">
                <a:effectLst/>
                <a:latin typeface="Söhne"/>
              </a:rPr>
              <a:t> в </a:t>
            </a:r>
            <a:r>
              <a:rPr lang="ru-RU" sz="1400" b="0" i="0" err="1">
                <a:effectLst/>
                <a:latin typeface="Söhne"/>
              </a:rPr>
              <a:t>страната</a:t>
            </a:r>
            <a:r>
              <a:rPr lang="ru-RU" sz="1400" b="0" i="0">
                <a:effectLst/>
                <a:latin typeface="Söhne"/>
              </a:rPr>
              <a:t>.</a:t>
            </a:r>
            <a:endParaRPr lang="en-US" sz="1400"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ru-RU" sz="1400" b="0" i="0">
                <a:effectLst/>
                <a:latin typeface="Söhne"/>
              </a:rPr>
              <a:t>Най-</a:t>
            </a:r>
            <a:r>
              <a:rPr lang="ru-RU" sz="1400" b="0" i="0" err="1">
                <a:effectLst/>
                <a:latin typeface="Söhne"/>
              </a:rPr>
              <a:t>голямата</a:t>
            </a:r>
            <a:r>
              <a:rPr lang="ru-RU" sz="1400" b="0" i="0">
                <a:effectLst/>
                <a:latin typeface="Söhne"/>
              </a:rPr>
              <a:t> банка, </a:t>
            </a:r>
            <a:r>
              <a:rPr lang="ru-RU" sz="1400" b="0" i="0" err="1">
                <a:effectLst/>
                <a:latin typeface="Söhne"/>
              </a:rPr>
              <a:t>Парекс</a:t>
            </a:r>
            <a:r>
              <a:rPr lang="ru-RU" sz="1400" b="0" i="0">
                <a:effectLst/>
                <a:latin typeface="Söhne"/>
              </a:rPr>
              <a:t>, </a:t>
            </a:r>
            <a:r>
              <a:rPr lang="ru-RU" sz="1400" b="0" i="0" err="1">
                <a:effectLst/>
                <a:latin typeface="Söhne"/>
              </a:rPr>
              <a:t>съставлявала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още</a:t>
            </a:r>
            <a:r>
              <a:rPr lang="ru-RU" sz="1400" b="0" i="0">
                <a:effectLst/>
                <a:latin typeface="Söhne"/>
              </a:rPr>
              <a:t> 14%.</a:t>
            </a:r>
          </a:p>
          <a:p>
            <a:pPr>
              <a:lnSpc>
                <a:spcPct val="90000"/>
              </a:lnSpc>
            </a:pPr>
            <a:r>
              <a:rPr lang="ru-RU" sz="1400" b="0" i="0">
                <a:effectLst/>
                <a:latin typeface="Söhne"/>
              </a:rPr>
              <a:t>На </a:t>
            </a:r>
            <a:r>
              <a:rPr lang="ru-RU" sz="1400" b="0" i="0" err="1">
                <a:effectLst/>
                <a:latin typeface="Söhne"/>
              </a:rPr>
              <a:t>лявата</a:t>
            </a:r>
            <a:r>
              <a:rPr lang="ru-RU" sz="1400" b="0" i="0">
                <a:effectLst/>
                <a:latin typeface="Söhne"/>
              </a:rPr>
              <a:t> страна на баланса, </a:t>
            </a:r>
            <a:r>
              <a:rPr lang="ru-RU" sz="1400" b="0" i="0" err="1">
                <a:effectLst/>
                <a:latin typeface="Söhne"/>
              </a:rPr>
              <a:t>северните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филиали</a:t>
            </a:r>
            <a:r>
              <a:rPr lang="ru-RU" sz="1400" b="0" i="0">
                <a:effectLst/>
                <a:latin typeface="Söhne"/>
              </a:rPr>
              <a:t> били </a:t>
            </a:r>
            <a:r>
              <a:rPr lang="ru-RU" sz="1400" b="0" i="0" err="1">
                <a:effectLst/>
                <a:latin typeface="Söhne"/>
              </a:rPr>
              <a:t>финансирани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главно</a:t>
            </a:r>
            <a:r>
              <a:rPr lang="ru-RU" sz="1400" b="0" i="0">
                <a:effectLst/>
                <a:latin typeface="Söhne"/>
              </a:rPr>
              <a:t> чрез </a:t>
            </a:r>
            <a:r>
              <a:rPr lang="ru-RU" sz="1400" b="0" i="0" err="1">
                <a:effectLst/>
                <a:latin typeface="Söhne"/>
              </a:rPr>
              <a:t>депозити</a:t>
            </a:r>
            <a:r>
              <a:rPr lang="ru-RU" sz="1400" b="0" i="0">
                <a:effectLst/>
                <a:latin typeface="Söhne"/>
              </a:rPr>
              <a:t> от </a:t>
            </a:r>
            <a:r>
              <a:rPr lang="ru-RU" sz="1400" b="0" i="0" err="1">
                <a:effectLst/>
                <a:latin typeface="Söhne"/>
              </a:rPr>
              <a:t>резиденти</a:t>
            </a:r>
            <a:r>
              <a:rPr lang="ru-RU" sz="1400" b="0" i="0">
                <a:effectLst/>
                <a:latin typeface="Söhne"/>
              </a:rPr>
              <a:t> и </a:t>
            </a:r>
            <a:r>
              <a:rPr lang="ru-RU" sz="1400" b="0" i="0" err="1">
                <a:effectLst/>
                <a:latin typeface="Söhne"/>
              </a:rPr>
              <a:t>подпомагани</a:t>
            </a:r>
            <a:r>
              <a:rPr lang="ru-RU" sz="1400" b="0" i="0">
                <a:effectLst/>
                <a:latin typeface="Söhne"/>
              </a:rPr>
              <a:t> от </a:t>
            </a:r>
            <a:r>
              <a:rPr lang="ru-RU" sz="1400" b="0" i="0" err="1">
                <a:effectLst/>
                <a:latin typeface="Söhne"/>
              </a:rPr>
              <a:t>родителските</a:t>
            </a:r>
            <a:r>
              <a:rPr lang="ru-RU" sz="1400" b="0" i="0">
                <a:effectLst/>
                <a:latin typeface="Söhne"/>
              </a:rPr>
              <a:t> им банки.</a:t>
            </a:r>
          </a:p>
          <a:p>
            <a:pPr>
              <a:lnSpc>
                <a:spcPct val="90000"/>
              </a:lnSpc>
            </a:pPr>
            <a:r>
              <a:rPr lang="ru-RU" sz="1400" b="0" i="0">
                <a:effectLst/>
                <a:latin typeface="Söhne"/>
              </a:rPr>
              <a:t>В сравнение, </a:t>
            </a:r>
            <a:r>
              <a:rPr lang="ru-RU" sz="1400" b="0" i="0" err="1">
                <a:effectLst/>
                <a:latin typeface="Söhne"/>
              </a:rPr>
              <a:t>Парекс</a:t>
            </a:r>
            <a:r>
              <a:rPr lang="ru-RU" sz="1400" b="0" i="0">
                <a:effectLst/>
                <a:latin typeface="Söhne"/>
              </a:rPr>
              <a:t> е била </a:t>
            </a:r>
            <a:r>
              <a:rPr lang="ru-RU" sz="1400" b="0" i="0" err="1">
                <a:effectLst/>
                <a:latin typeface="Söhne"/>
              </a:rPr>
              <a:t>финансирана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приблизително</a:t>
            </a:r>
            <a:r>
              <a:rPr lang="ru-RU" sz="1400" b="0" i="0">
                <a:effectLst/>
                <a:latin typeface="Söhne"/>
              </a:rPr>
              <a:t> на равно от </a:t>
            </a:r>
            <a:r>
              <a:rPr lang="ru-RU" sz="1400" b="0" i="0" err="1">
                <a:effectLst/>
                <a:latin typeface="Söhne"/>
              </a:rPr>
              <a:t>резидентни</a:t>
            </a:r>
            <a:r>
              <a:rPr lang="ru-RU" sz="1400" b="0" i="0">
                <a:effectLst/>
                <a:latin typeface="Söhne"/>
              </a:rPr>
              <a:t> и </a:t>
            </a:r>
            <a:r>
              <a:rPr lang="ru-RU" sz="1400" b="0" i="0" err="1">
                <a:effectLst/>
                <a:latin typeface="Söhne"/>
              </a:rPr>
              <a:t>нерезидентни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депозити</a:t>
            </a:r>
            <a:r>
              <a:rPr lang="ru-RU" sz="1400" b="0" i="0">
                <a:effectLst/>
                <a:latin typeface="Söhne"/>
              </a:rPr>
              <a:t>, </a:t>
            </a:r>
            <a:r>
              <a:rPr lang="ru-RU" sz="1400" b="0" i="0" err="1">
                <a:effectLst/>
                <a:latin typeface="Söhne"/>
              </a:rPr>
              <a:t>предимно</a:t>
            </a:r>
            <a:r>
              <a:rPr lang="ru-RU" sz="1400" b="0" i="0">
                <a:effectLst/>
                <a:latin typeface="Söhne"/>
              </a:rPr>
              <a:t> от </a:t>
            </a:r>
            <a:r>
              <a:rPr lang="ru-RU" sz="1400" b="0" i="0" err="1">
                <a:effectLst/>
                <a:latin typeface="Söhne"/>
              </a:rPr>
              <a:t>източноевропейските</a:t>
            </a:r>
            <a:r>
              <a:rPr lang="ru-RU" sz="1400" b="0" i="0">
                <a:effectLst/>
                <a:latin typeface="Söhne"/>
              </a:rPr>
              <a:t> </a:t>
            </a:r>
            <a:r>
              <a:rPr lang="ru-RU" sz="1400" b="0" i="0" err="1">
                <a:effectLst/>
                <a:latin typeface="Söhne"/>
              </a:rPr>
              <a:t>страни</a:t>
            </a:r>
            <a:r>
              <a:rPr lang="ru-RU" sz="1400" b="0" i="0">
                <a:effectLst/>
                <a:latin typeface="Söhne"/>
              </a:rPr>
              <a:t>.</a:t>
            </a:r>
            <a:endParaRPr lang="ru-RU" sz="1400">
              <a:latin typeface="Söhne"/>
            </a:endParaRPr>
          </a:p>
        </p:txBody>
      </p:sp>
      <p:pic>
        <p:nvPicPr>
          <p:cNvPr id="5" name="Content Placeholder 4" descr="A city with many buildings and a bridge&#10;&#10;Description automatically generated">
            <a:extLst>
              <a:ext uri="{FF2B5EF4-FFF2-40B4-BE49-F238E27FC236}">
                <a16:creationId xmlns:a16="http://schemas.microsoft.com/office/drawing/2014/main" id="{C861F643-BB85-EC77-FF18-EB70001A7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r="12268" b="1"/>
          <a:stretch/>
        </p:blipFill>
        <p:spPr>
          <a:xfrm>
            <a:off x="4857451" y="2159331"/>
            <a:ext cx="4415050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4787-C019-8236-8C51-B8A5DA11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bg-BG" dirty="0"/>
              <a:t>Спад в кредитния растеж, реакция на Латвийската банка</a:t>
            </a:r>
          </a:p>
        </p:txBody>
      </p:sp>
      <p:pic>
        <p:nvPicPr>
          <p:cNvPr id="5" name="Picture 4" descr="A graph showing the interest rates during the crisis&#10;&#10;Description automatically generated">
            <a:extLst>
              <a:ext uri="{FF2B5EF4-FFF2-40B4-BE49-F238E27FC236}">
                <a16:creationId xmlns:a16="http://schemas.microsoft.com/office/drawing/2014/main" id="{29C9F9DD-246C-0DD0-35CE-057CCF93F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r="15863" b="-1"/>
          <a:stretch/>
        </p:blipFill>
        <p:spPr>
          <a:xfrm>
            <a:off x="4857451" y="2159331"/>
            <a:ext cx="4415050" cy="3882362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5398843-42F8-61F6-E7FF-4762157A1B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125714"/>
              </p:ext>
            </p:extLst>
          </p:nvPr>
        </p:nvGraphicFramePr>
        <p:xfrm>
          <a:off x="677334" y="2160589"/>
          <a:ext cx="395734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8843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9648D-FD3C-65B4-441F-7BB7F2AB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bg-BG" sz="3300">
                <a:solidFill>
                  <a:srgbClr val="FFFFFF"/>
                </a:solidFill>
              </a:rPr>
              <a:t>Ролята на северните родителски банки и ефекта върху икономиката</a:t>
            </a:r>
          </a:p>
        </p:txBody>
      </p:sp>
      <p:pic>
        <p:nvPicPr>
          <p:cNvPr id="5" name="Picture 4" descr="A graph showing the growth of a car&#10;&#10;Description automatically generated">
            <a:extLst>
              <a:ext uri="{FF2B5EF4-FFF2-40B4-BE49-F238E27FC236}">
                <a16:creationId xmlns:a16="http://schemas.microsoft.com/office/drawing/2014/main" id="{EB08297E-6007-7C3E-22B3-FA2878316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1" y="2142863"/>
            <a:ext cx="3856774" cy="26611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B55F-4616-E3C5-1F58-BA4884165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100" b="0" i="0">
                <a:solidFill>
                  <a:srgbClr val="FFFFFF"/>
                </a:solidFill>
                <a:effectLst/>
                <a:latin typeface="Söhne"/>
              </a:rPr>
              <a:t>Родителските банки от Северните страни абсорбират загубите, като капитализират филиалите си и се ангажират да не срежат финансирането им.</a:t>
            </a:r>
          </a:p>
          <a:p>
            <a:pPr>
              <a:lnSpc>
                <a:spcPct val="90000"/>
              </a:lnSpc>
            </a:pPr>
            <a:r>
              <a:rPr lang="ru-RU" sz="1100" b="0" i="0">
                <a:solidFill>
                  <a:srgbClr val="FFFFFF"/>
                </a:solidFill>
                <a:effectLst/>
                <a:latin typeface="Söhne"/>
              </a:rPr>
              <a:t>Въпреки това, монетарната база намалява с третина, което се отразява на кредитите и лихвите.</a:t>
            </a:r>
            <a:endParaRPr lang="ru-RU" sz="1100">
              <a:solidFill>
                <a:srgbClr val="FFFFFF"/>
              </a:solidFill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ru-RU" sz="1100" b="0" i="0">
                <a:solidFill>
                  <a:srgbClr val="FFFFFF"/>
                </a:solidFill>
                <a:effectLst/>
                <a:latin typeface="Söhne"/>
              </a:rPr>
              <a:t>Кредитите за домакинства и фирми се затрудняват, със силни признаци за кредитно рационализиране.</a:t>
            </a:r>
          </a:p>
          <a:p>
            <a:pPr>
              <a:lnSpc>
                <a:spcPct val="90000"/>
              </a:lnSpc>
            </a:pPr>
            <a:r>
              <a:rPr lang="ru-RU" sz="1100" b="0" i="0">
                <a:solidFill>
                  <a:srgbClr val="FFFFFF"/>
                </a:solidFill>
                <a:effectLst/>
                <a:latin typeface="Söhne"/>
              </a:rPr>
              <a:t>Оценки на влиянието на кризата върху икономиката показват, че спадът в кредитния растеж обяснява част от намаляването на домашното търсене.</a:t>
            </a:r>
            <a:endParaRPr lang="ru-RU" sz="1100">
              <a:solidFill>
                <a:srgbClr val="FFFFFF"/>
              </a:solidFill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ru-RU" sz="1100" b="0" i="0">
                <a:solidFill>
                  <a:srgbClr val="FFFFFF"/>
                </a:solidFill>
                <a:effectLst/>
                <a:latin typeface="Söhne"/>
              </a:rPr>
              <a:t>Въпреки това, неопределеността и опцията за чакане играят ключова роля в колапса на търсенето.</a:t>
            </a:r>
          </a:p>
          <a:p>
            <a:pPr>
              <a:lnSpc>
                <a:spcPct val="90000"/>
              </a:lnSpc>
            </a:pPr>
            <a:r>
              <a:rPr lang="ru-RU" sz="1100" b="0" i="0">
                <a:solidFill>
                  <a:srgbClr val="FFFFFF"/>
                </a:solidFill>
                <a:effectLst/>
                <a:latin typeface="Söhne"/>
              </a:rPr>
              <a:t>Продажбите на автомобили се сриват, частично поради кредитно рационализиране, но главно поради несигурността, предизвикана от кризата.</a:t>
            </a:r>
            <a:endParaRPr lang="bg-BG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60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A054AB31-1EC0-4BE7-00E0-DE5BAB2A1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73DA-CDF2-8A8D-B50E-842DACF34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Внезапното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спиране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и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кризата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в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кредитирането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оказват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сериозно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въздействие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върху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латвийската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икономика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.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Продължаването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на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финансирането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от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северните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родителски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банки и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предоставянето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на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ликвидност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от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правителството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и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централната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банка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ограничават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размера на спада в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икономиката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.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Все пак, в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предходната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година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преди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юни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2009 г.,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монетарната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база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намалява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с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една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трета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,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което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създава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забавяне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в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икономическата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Söhne"/>
              </a:rPr>
              <a:t>активност</a:t>
            </a:r>
            <a:r>
              <a:rPr lang="ru-RU" b="0" i="0" dirty="0">
                <a:solidFill>
                  <a:srgbClr val="FFFFFF"/>
                </a:solidFill>
                <a:effectLst/>
                <a:latin typeface="Söhne"/>
              </a:rPr>
              <a:t>.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035D8-37C9-C564-926A-52CC75EE2CE4}"/>
              </a:ext>
            </a:extLst>
          </p:cNvPr>
          <p:cNvSpPr txBox="1"/>
          <p:nvPr/>
        </p:nvSpPr>
        <p:spPr>
          <a:xfrm>
            <a:off x="8880049" y="5476973"/>
            <a:ext cx="309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Финансовата криза, 2008</a:t>
            </a:r>
          </a:p>
        </p:txBody>
      </p:sp>
    </p:spTree>
    <p:extLst>
      <p:ext uri="{BB962C8B-B14F-4D97-AF65-F5344CB8AC3E}">
        <p14:creationId xmlns:p14="http://schemas.microsoft.com/office/powerpoint/2010/main" val="3308292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F9C60-5DC3-E0C9-F873-CA8488FBF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bg-BG" dirty="0"/>
              <a:t>Дефицит в платежния баланс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5F9B63-3019-329E-A3B2-15906F626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8699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951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5A0E-EE0A-8A27-B18D-6CE18B13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Спор относно възстановяване на икономиката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6173C-9638-076F-5643-EC721175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/>
              <a:t>За да се възстанови баланса на фискалния дефицит близко до потенциалното производство се изисква значителна фискална консолидация.</a:t>
            </a:r>
          </a:p>
          <a:p>
            <a:r>
              <a:rPr lang="bg-BG"/>
              <a:t>Много икономисти препоръчват девалвация на местната валута.</a:t>
            </a:r>
          </a:p>
          <a:p>
            <a:r>
              <a:rPr lang="bg-BG"/>
              <a:t>Латвийското правителство, заедно с Банката на Латвия, отхвърлят предложението, като решават да продължат поддържането на ‚валута-котва‘ и запазват фиксирания валутен курс на латвийския лат.</a:t>
            </a:r>
          </a:p>
          <a:p>
            <a:r>
              <a:rPr lang="bg-BG"/>
              <a:t>Опасенията на властите са, че евентуална обезценка на валутния курс може да доведе до висока инфлация и широко разпространена несъстоятелност, което би забавило приема на еврото в страната.</a:t>
            </a:r>
          </a:p>
          <a:p>
            <a:r>
              <a:rPr lang="bg-BG"/>
              <a:t>Те вярват, че само силна фискална консолидация ще покаже загрижеността на правителството са фискална устойчивост.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514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F2E6D-3E17-A5B2-7967-EEACD6AE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bg-BG" dirty="0"/>
              <a:t>Фискална консолидация (1)</a:t>
            </a:r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CE2F5-42E3-48AC-54C4-5577C49AE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bg-BG" dirty="0"/>
              <a:t>През 2008 г. правителственият баланс е в дефицит от 3.4% от БВП.</a:t>
            </a:r>
          </a:p>
          <a:p>
            <a:r>
              <a:rPr lang="bg-BG" dirty="0"/>
              <a:t>През юни 2009 г. новосформирано латвийско правителство предлага въвеждане на консолидационна програма.</a:t>
            </a:r>
          </a:p>
          <a:p>
            <a:r>
              <a:rPr lang="bg-BG" dirty="0"/>
              <a:t>Мерките на правителството включват намаление от 20% в масата за заплати на правителството, дискусионно намаляване на пенсиите и намаляване на данъчното облекчение на личния доход.</a:t>
            </a:r>
          </a:p>
          <a:p>
            <a:r>
              <a:rPr lang="bg-BG" dirty="0"/>
              <a:t>Фискалната консолидация е изчислена общо на около 8% от БВП.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44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2591-1C75-9418-C643-1F9A2888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bg-BG" dirty="0"/>
              <a:t>Фискална консолидация (2)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F37FF-75B9-F3CB-BA3A-0E3A2A1C8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3912"/>
            <a:ext cx="5220430" cy="3701270"/>
          </a:xfrm>
        </p:spPr>
        <p:txBody>
          <a:bodyPr>
            <a:normAutofit/>
          </a:bodyPr>
          <a:lstStyle/>
          <a:p>
            <a:r>
              <a:rPr lang="bg-BG" dirty="0"/>
              <a:t>Подобряване в </a:t>
            </a:r>
            <a:r>
              <a:rPr lang="en-GB" dirty="0"/>
              <a:t>headline </a:t>
            </a:r>
            <a:r>
              <a:rPr lang="bg-BG" dirty="0"/>
              <a:t>частта на Правителствения баланс и преминаване от дефицит към малък излишък.</a:t>
            </a:r>
          </a:p>
          <a:p>
            <a:r>
              <a:rPr lang="bg-BG" dirty="0"/>
              <a:t>Поради намаляване на производството -&gt; намаляване в циклично коригирания баланс.</a:t>
            </a:r>
          </a:p>
          <a:p>
            <a:r>
              <a:rPr lang="bg-BG" dirty="0"/>
              <a:t>Малко намаление на циклично коригирания баланс, изключващ разходите за банково реструктуриране.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9507-AF5A-1846-9A0A-6DE5A0BEE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6" b="1"/>
          <a:stretch/>
        </p:blipFill>
        <p:spPr>
          <a:xfrm>
            <a:off x="6294238" y="1827763"/>
            <a:ext cx="4317000" cy="3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A159C-F6EB-2BCB-F544-7E586C15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3100"/>
              <a:t>Влияе ли в действителност фискалната консолидация върху възстановения икономически растеж?</a:t>
            </a:r>
            <a:endParaRPr lang="en-GB" sz="31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B20D37-9F8C-C8BA-F949-E2B3A7027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19080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8695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87208CE8-6A34-8960-0921-A92ACE3EB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9DA26-10A8-6444-DBAA-CD2D3DD8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800"/>
              <a:t>Ефект върху лихвените проценти</a:t>
            </a: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02F0-B48D-E7A0-358F-ABAE0B838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19" y="2179250"/>
            <a:ext cx="6439415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1500" dirty="0"/>
              <a:t>Един от каналите, по които фискалната консолидация може да повлияе на производството е чрез индиректен ефект върху намаляването на лихвените проценти.</a:t>
            </a:r>
          </a:p>
          <a:p>
            <a:pPr>
              <a:lnSpc>
                <a:spcPct val="90000"/>
              </a:lnSpc>
            </a:pPr>
            <a:r>
              <a:rPr lang="bg-BG" sz="1500" dirty="0"/>
              <a:t>Обявлението на надеждна консолидационна програма може да доведе до там инвеститорите да намалят рисковата премия и от там до увеличаване на местното търсене.</a:t>
            </a:r>
          </a:p>
          <a:p>
            <a:pPr>
              <a:lnSpc>
                <a:spcPct val="90000"/>
              </a:lnSpc>
            </a:pPr>
            <a:r>
              <a:rPr lang="bg-BG" sz="1500" dirty="0"/>
              <a:t>В действителност по това време в Латвия се наблюдава драстично намаляване на лихвените проценти, като рейтинга на 3-месечния паричен пазар спада от 21% през юни 2009 до 11% през септември 2009 до 3% през февруари 2010.</a:t>
            </a:r>
          </a:p>
          <a:p>
            <a:pPr>
              <a:lnSpc>
                <a:spcPct val="90000"/>
              </a:lnSpc>
            </a:pPr>
            <a:r>
              <a:rPr lang="bg-BG" sz="1500" dirty="0"/>
              <a:t>Всъщност обаче намаляването на лихвените проценти по-скоро се дължи на намаляването в </a:t>
            </a:r>
            <a:r>
              <a:rPr lang="bg-BG" sz="1500" dirty="0" err="1"/>
              <a:t>спреда</a:t>
            </a:r>
            <a:r>
              <a:rPr lang="bg-BG" sz="1500" dirty="0"/>
              <a:t> между </a:t>
            </a:r>
            <a:r>
              <a:rPr lang="bg-BG" sz="1500" dirty="0" err="1"/>
              <a:t>рейтовете</a:t>
            </a:r>
            <a:r>
              <a:rPr lang="bg-BG" sz="1500" dirty="0"/>
              <a:t> на латвийския лат и еврото, което предполага по-скоро намаление в риска на валутния курс, отколкото намаление на фискалния риск.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89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826BA-DEDC-E9C7-35A9-28C95861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bg-BG" dirty="0"/>
              <a:t>Въведение(2)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73AE-C8FF-236A-F946-F8234EAF7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bg-BG" sz="2400" dirty="0"/>
              <a:t>Макроикономическата политика на Латвия в този период събира поддръжници, които смятат я смятат за абсолютен успех.</a:t>
            </a:r>
          </a:p>
          <a:p>
            <a:r>
              <a:rPr lang="bg-BG" sz="2400" dirty="0"/>
              <a:t>В другия лагер са икономисти, за които тези действия от политиците не са произвели грандиозен провал, но периодът на адаптация е бил прекалено болезнен.</a:t>
            </a:r>
          </a:p>
          <a:p>
            <a:r>
              <a:rPr lang="bg-BG" sz="2400" dirty="0"/>
              <a:t>Замисълът на тази научна статия е да предостави задълбочен анализ на период на нагаждане на латвийската икономика по време на проведената политика.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324EC03-A674-93BC-E7B3-2D86AC812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70170" y="47893"/>
            <a:ext cx="4320000" cy="24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6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5A6F-32BA-063C-2AFE-07F42850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1334A-02A9-942D-A6A2-37F188AE1B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154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3CC7-CD20-577F-9A3C-2941238B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776"/>
            <a:ext cx="9458632" cy="943897"/>
          </a:xfrm>
        </p:spPr>
        <p:txBody>
          <a:bodyPr>
            <a:normAutofit/>
          </a:bodyPr>
          <a:lstStyle/>
          <a:p>
            <a:pPr algn="ctr"/>
            <a:r>
              <a:rPr lang="bg-BG" sz="2800" dirty="0"/>
              <a:t>Вътрешна девалвация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669F-83E8-9AF9-8F15-051DDD6B8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09" y="1575619"/>
            <a:ext cx="8596668" cy="4970205"/>
          </a:xfrm>
        </p:spPr>
        <p:txBody>
          <a:bodyPr>
            <a:normAutofit/>
          </a:bodyPr>
          <a:lstStyle/>
          <a:p>
            <a:pPr lvl="1"/>
            <a:r>
              <a:rPr lang="ru-RU" sz="1800" dirty="0"/>
              <a:t>Преди световната криза, Латвия изпитва значителен дефицит по текущата сметка</a:t>
            </a:r>
            <a:r>
              <a:rPr lang="en-US" sz="1800" dirty="0"/>
              <a:t>.</a:t>
            </a:r>
          </a:p>
          <a:p>
            <a:pPr lvl="1"/>
            <a:r>
              <a:rPr lang="ru-RU" sz="1800" dirty="0"/>
              <a:t>С влошаването на вътрешното търсене и спада на световния износ през 2009 г., Латвия постига излишък</a:t>
            </a:r>
            <a:r>
              <a:rPr lang="en-US" sz="1800" dirty="0"/>
              <a:t>.</a:t>
            </a:r>
          </a:p>
          <a:p>
            <a:pPr lvl="1"/>
            <a:r>
              <a:rPr lang="ru-RU" sz="1800" dirty="0"/>
              <a:t>Очаква се, че дефицитът по текущата сметка ще се възстанови при възстановяването на икономическия растеж. </a:t>
            </a:r>
          </a:p>
          <a:p>
            <a:pPr lvl="1"/>
            <a:r>
              <a:rPr lang="ru-RU" sz="1800" dirty="0"/>
              <a:t>За да се поддържа балансирана текуща сметка, е необходима реална обезценка.</a:t>
            </a:r>
          </a:p>
          <a:p>
            <a:pPr lvl="1"/>
            <a:r>
              <a:rPr lang="ru-RU" sz="1800" dirty="0"/>
              <a:t>Има препоръки за девалвация на латвийския лат като оптимално решение, управляващите в Латвия категорично отхвърлят този подход.</a:t>
            </a:r>
          </a:p>
          <a:p>
            <a:pPr lvl="1"/>
            <a:r>
              <a:rPr lang="ru-RU" sz="1800" dirty="0"/>
              <a:t>Вместо това, те избират вътрешна девалвация – корекцията на номиналните цени и заплати, вместо на номиналния обменен курс.</a:t>
            </a:r>
          </a:p>
          <a:p>
            <a:pPr lvl="1"/>
            <a:r>
              <a:rPr lang="ru-RU" sz="1800" dirty="0"/>
              <a:t>Как точно функционира този подход?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717504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F2969-232D-135D-90E2-5AE6358D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535" y="216540"/>
            <a:ext cx="6492975" cy="1320800"/>
          </a:xfrm>
        </p:spPr>
        <p:txBody>
          <a:bodyPr>
            <a:normAutofit/>
          </a:bodyPr>
          <a:lstStyle/>
          <a:p>
            <a:r>
              <a:rPr lang="ru-RU" dirty="0"/>
              <a:t>Единични разходи за труд </a:t>
            </a:r>
            <a:r>
              <a:rPr lang="en-US" dirty="0"/>
              <a:t>(ULC)</a:t>
            </a:r>
            <a:endParaRPr lang="bg-BG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629E-E059-4D7D-6FE0-7A124225C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36" y="2047799"/>
            <a:ext cx="5610532" cy="4668992"/>
          </a:xfrm>
        </p:spPr>
        <p:txBody>
          <a:bodyPr>
            <a:normAutofit/>
          </a:bodyPr>
          <a:lstStyle/>
          <a:p>
            <a:r>
              <a:rPr lang="ru-RU" dirty="0"/>
              <a:t>Фигура 10 представя динамиката на разходите за труд на единица продукция (ULC), изразени като съотношение между компенсацията на служителите</a:t>
            </a:r>
            <a:r>
              <a:rPr lang="en-US" dirty="0"/>
              <a:t> (</a:t>
            </a:r>
            <a:r>
              <a:rPr lang="bg-BG" dirty="0"/>
              <a:t>заплати</a:t>
            </a:r>
            <a:r>
              <a:rPr lang="en-US" dirty="0"/>
              <a:t>)</a:t>
            </a:r>
            <a:r>
              <a:rPr lang="ru-RU" dirty="0"/>
              <a:t> и продукцията</a:t>
            </a:r>
            <a:r>
              <a:rPr lang="en-US" dirty="0"/>
              <a:t>.</a:t>
            </a:r>
          </a:p>
          <a:p>
            <a:r>
              <a:rPr lang="ru-RU" sz="1800" dirty="0"/>
              <a:t>Графиката отразява кумулативните промени в ULC и техните два компонента за цялата икономика след третото тримесечие на 2008 г. </a:t>
            </a:r>
          </a:p>
          <a:p>
            <a:r>
              <a:rPr lang="ru-RU" sz="1800" dirty="0"/>
              <a:t>Към края на 2009 г., ULC са намалели с близо 25%, като оттогава остават стабилни.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E214E-5071-9515-1973-F09EB9EB86CE}"/>
              </a:ext>
            </a:extLst>
          </p:cNvPr>
          <p:cNvSpPr txBox="1"/>
          <p:nvPr/>
        </p:nvSpPr>
        <p:spPr>
          <a:xfrm>
            <a:off x="963561" y="5666154"/>
            <a:ext cx="9861755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Въпреки че намаляването на заплатите първоначално играе роля, п</a:t>
            </a:r>
            <a:r>
              <a:rPr lang="ru-RU" sz="1800" dirty="0"/>
              <a:t>о-голямата част от намаляването на ULC е резултат от подобрения в производителността, а не от намаляване на заплатите.</a:t>
            </a:r>
            <a:endParaRPr lang="bg-BG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55030-6974-B42D-9F13-5050DB96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7932"/>
            <a:ext cx="5784387" cy="4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74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D748-A616-CE85-429F-3708062C0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250"/>
            <a:ext cx="4837471" cy="582499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Фигура 11 представя </a:t>
            </a:r>
            <a:r>
              <a:rPr lang="bg-BG" dirty="0">
                <a:solidFill>
                  <a:schemeClr val="bg1"/>
                </a:solidFill>
              </a:rPr>
              <a:t>Единичните разходи за труд </a:t>
            </a:r>
            <a:r>
              <a:rPr lang="en-US" dirty="0">
                <a:solidFill>
                  <a:schemeClr val="bg1"/>
                </a:solidFill>
              </a:rPr>
              <a:t>(ULC)</a:t>
            </a:r>
            <a:r>
              <a:rPr lang="bg-BG" dirty="0">
                <a:solidFill>
                  <a:schemeClr val="bg1"/>
                </a:solidFill>
              </a:rPr>
              <a:t> и двете им </a:t>
            </a:r>
            <a:r>
              <a:rPr lang="ru-RU" dirty="0">
                <a:solidFill>
                  <a:schemeClr val="bg1"/>
                </a:solidFill>
              </a:rPr>
              <a:t>променливи, но само за производството.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този случай не се забелязва толкова рязко намаляване на заплатите в началото, корекцията идва основно от увеличаване на производителността.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Какви са причините за увеличението на производителността?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Изначално това е свързано със съкращенията на работната ръка, като заетостта намалява в повечето сектори.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Увеличението на производителността се запазва, дори в подсектори с възобновен ръст на заетостта.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C22A-50CB-9F96-F6E3-BE048FCDF355}"/>
              </a:ext>
            </a:extLst>
          </p:cNvPr>
          <p:cNvSpPr txBox="1"/>
          <p:nvPr/>
        </p:nvSpPr>
        <p:spPr>
          <a:xfrm>
            <a:off x="5690581" y="5112588"/>
            <a:ext cx="5861256" cy="156966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prstClr val="white"/>
                </a:solidFill>
                <a:latin typeface="Trebuchet MS" panose="020B0603020202020204"/>
              </a:rPr>
              <a:t>З</a:t>
            </a:r>
            <a:r>
              <a:rPr kumimoji="0" lang="ru-RU" sz="16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ащо увеличението на печалбите и на производителността не е отразено в увеличения на заплатите?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i="1" dirty="0">
              <a:solidFill>
                <a:prstClr val="white"/>
              </a:solidFill>
              <a:latin typeface="Trebuchet MS" panose="020B0603020202020204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-Роля играят слабите синдикати и ограничената защита на заетостта, както и намалението на заплатите в публичния сектор.</a:t>
            </a:r>
            <a:endParaRPr kumimoji="0" lang="bg-BG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CCE20-41D1-14E5-C1ED-2D45F917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81" y="275709"/>
            <a:ext cx="5904894" cy="46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0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F2969-232D-135D-90E2-5AE6358D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535" y="216540"/>
            <a:ext cx="6492975" cy="1320800"/>
          </a:xfrm>
        </p:spPr>
        <p:txBody>
          <a:bodyPr>
            <a:normAutofit/>
          </a:bodyPr>
          <a:lstStyle/>
          <a:p>
            <a:r>
              <a:rPr lang="ru-RU" dirty="0"/>
              <a:t>От Единични разходи за труд до цени</a:t>
            </a:r>
            <a:endParaRPr lang="bg-BG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629E-E059-4D7D-6FE0-7A124225C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12" y="1972468"/>
            <a:ext cx="5105707" cy="4668992"/>
          </a:xfrm>
        </p:spPr>
        <p:txBody>
          <a:bodyPr>
            <a:normAutofit/>
          </a:bodyPr>
          <a:lstStyle/>
          <a:p>
            <a:r>
              <a:rPr lang="ru-RU" sz="1800" dirty="0"/>
              <a:t>Фигура 12 представя развитието на производствените ULC от 2000 г. насам.</a:t>
            </a:r>
          </a:p>
          <a:p>
            <a:r>
              <a:rPr lang="ru-RU" sz="1800" dirty="0"/>
              <a:t>Представено е и развитието на експортните цени и ценовия индекс на страната-партньор при внос.</a:t>
            </a:r>
          </a:p>
          <a:p>
            <a:r>
              <a:rPr lang="ru-RU" sz="1800" dirty="0"/>
              <a:t>Въпреки че експортните цени се понижават през 2009 г., те се движат в съответствие с цените в страните-партньори и по-късно се възстановяват, докато ULC остават ниски. </a:t>
            </a:r>
          </a:p>
          <a:p>
            <a:endParaRPr lang="ru-RU" sz="18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E214E-5071-9515-1973-F09EB9EB86CE}"/>
              </a:ext>
            </a:extLst>
          </p:cNvPr>
          <p:cNvSpPr txBox="1"/>
          <p:nvPr/>
        </p:nvSpPr>
        <p:spPr>
          <a:xfrm>
            <a:off x="963561" y="5666154"/>
            <a:ext cx="9861755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prstClr val="white"/>
                </a:solidFill>
                <a:latin typeface="Trebuchet MS" panose="020B0603020202020204"/>
              </a:rPr>
              <a:t>Извод</a:t>
            </a:r>
            <a:r>
              <a:rPr lang="ru-RU" dirty="0">
                <a:solidFill>
                  <a:prstClr val="white"/>
                </a:solidFill>
                <a:latin typeface="Trebuchet MS" panose="020B0603020202020204"/>
              </a:rPr>
              <a:t>: Л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атвийските износители са в голяма степен ценообразуващи, като намаляването на ULC води повече до увеличаване на маржовете на печалба, отколкото до намаляване на цените при експорта.</a:t>
            </a: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795A2-86FD-DD38-99D2-BCCCAA73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19" y="1037236"/>
            <a:ext cx="6039442" cy="45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3CC7-CD20-577F-9A3C-2941238B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776"/>
            <a:ext cx="9458632" cy="943897"/>
          </a:xfrm>
        </p:spPr>
        <p:txBody>
          <a:bodyPr>
            <a:normAutofit/>
          </a:bodyPr>
          <a:lstStyle/>
          <a:p>
            <a:pPr algn="ctr"/>
            <a:r>
              <a:rPr lang="bg-BG" sz="2800" dirty="0"/>
              <a:t>Външно и Вътрешно Търсене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669F-83E8-9AF9-8F15-051DDD6B8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58" y="1347019"/>
            <a:ext cx="8742891" cy="5282381"/>
          </a:xfrm>
        </p:spPr>
        <p:txBody>
          <a:bodyPr>
            <a:normAutofit/>
          </a:bodyPr>
          <a:lstStyle/>
          <a:p>
            <a:pPr lvl="1"/>
            <a:r>
              <a:rPr lang="ru-RU" sz="1800" dirty="0"/>
              <a:t>Увеличаването на маржовете на печалба обикновено води до увеличаване на предлагането, но се смята, че тази реакция е бавна.</a:t>
            </a:r>
          </a:p>
          <a:p>
            <a:pPr lvl="1"/>
            <a:r>
              <a:rPr lang="ru-RU" sz="1800" dirty="0"/>
              <a:t>В случая на Латвия износът се увеличава бързо и значително, като нараства с повече от 40% от най-ниската точка през третото тримесечие на 2009 г.</a:t>
            </a:r>
          </a:p>
          <a:p>
            <a:pPr lvl="1"/>
            <a:r>
              <a:rPr lang="ru-RU" sz="1800" dirty="0"/>
              <a:t>Ръстът е впечатляващ в контекста на слабия растеж на външното търсене, където БВП на страните-партньори на Латвия се увеличава само с 11% след третото тримесечие на 2009. </a:t>
            </a:r>
          </a:p>
          <a:p>
            <a:pPr lvl="1"/>
            <a:r>
              <a:rPr lang="ru-RU" sz="1800" dirty="0"/>
              <a:t>Пазарният дял на Латвия в световния износ на стоки се увеличава, въпреки че растежът на външното търсене е слаб.</a:t>
            </a:r>
          </a:p>
          <a:p>
            <a:pPr lvl="1"/>
            <a:r>
              <a:rPr lang="ru-RU" sz="1800" dirty="0"/>
              <a:t>Предполага се, че увеличаването на маржовете на печалбата и по-добрите кредитни условия допринасят за увеличаване на износа.</a:t>
            </a:r>
          </a:p>
          <a:p>
            <a:pPr lvl="1"/>
            <a:r>
              <a:rPr lang="ru-RU" sz="1800" dirty="0"/>
              <a:t>Възможен е и друг ефект: По време на икономически спад потребителите се насочват към стоки с по-ниско качество и цени. С възстановяването на доходите, този ефект може се е обърне.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8961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5A4B-0FC2-633E-FFE6-23DA056AC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491" y="34193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Балансови ефекти, Инвестиции и Потребление</a:t>
            </a:r>
            <a:endParaRPr lang="bg-BG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2C12A-1BA6-D607-0750-F267E13C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69" y="1818969"/>
            <a:ext cx="11307097" cy="3549444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ru-RU" sz="1700" dirty="0"/>
              <a:t>През периода на икономически бум, когато заемите все повече са изразени в чуждестранна валута, има притеснения от възможни неблагоприятни ефекти върху търговския баланс в Латвия. </a:t>
            </a:r>
          </a:p>
          <a:p>
            <a:pPr marL="0" indent="0">
              <a:buNone/>
            </a:pPr>
            <a:r>
              <a:rPr lang="ru-RU" sz="1700" dirty="0"/>
              <a:t>Предполага се, че 20% реална девалвация би намалила нетната стойност на богатството на потребителите с 5% от БВП и на фирмите с 8,8%, при константен БВП.</a:t>
            </a:r>
          </a:p>
          <a:p>
            <a:pPr marL="0" indent="0">
              <a:buNone/>
            </a:pPr>
            <a:r>
              <a:rPr lang="ru-RU" sz="1700" dirty="0"/>
              <a:t>Какво се случва в действителност?</a:t>
            </a:r>
          </a:p>
          <a:p>
            <a:pPr marL="0" indent="0">
              <a:buNone/>
            </a:pPr>
            <a:r>
              <a:rPr lang="ru-RU" sz="1700" dirty="0"/>
              <a:t>Цените търпят корекция по-малко от заплатите, съответно балансовите ефекти засягат фирмите по-малко от домакинствата.</a:t>
            </a:r>
          </a:p>
          <a:p>
            <a:pPr marL="0" indent="0">
              <a:buNone/>
            </a:pPr>
            <a:r>
              <a:rPr lang="ru-RU" sz="1700" dirty="0"/>
              <a:t>Въпреки че цените на жилищата падат значително, банките успяват да управляват увеличението на необслужваните кредити.</a:t>
            </a:r>
            <a:endParaRPr lang="bg-BG" sz="1700" dirty="0"/>
          </a:p>
          <a:p>
            <a:pPr marL="0" indent="0">
              <a:buNone/>
            </a:pPr>
            <a:endParaRPr lang="bg-BG" sz="17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2D63-76AC-6FB6-0F72-4DB269C74042}"/>
              </a:ext>
            </a:extLst>
          </p:cNvPr>
          <p:cNvSpPr txBox="1"/>
          <p:nvPr/>
        </p:nvSpPr>
        <p:spPr>
          <a:xfrm>
            <a:off x="3054857" y="5666154"/>
            <a:ext cx="8586538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Към юни 2013 г. латвийските банки имат капиталова адекватност от 18,6%, а 71% от необслужваните кредити са провизирани.</a:t>
            </a:r>
            <a:endParaRPr kumimoji="0" lang="bg-BG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649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3CC7-CD20-577F-9A3C-2941238B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776"/>
            <a:ext cx="9458632" cy="943897"/>
          </a:xfrm>
        </p:spPr>
        <p:txBody>
          <a:bodyPr>
            <a:normAutofit/>
          </a:bodyPr>
          <a:lstStyle/>
          <a:p>
            <a:pPr algn="ctr"/>
            <a:r>
              <a:rPr lang="bg-BG" sz="2800" dirty="0"/>
              <a:t>Последици</a:t>
            </a:r>
            <a:r>
              <a:rPr lang="en-GB" sz="2800" dirty="0"/>
              <a:t> </a:t>
            </a:r>
            <a:r>
              <a:rPr lang="bg-BG" sz="2800" dirty="0"/>
              <a:t>от макроикономическите корекции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669F-83E8-9AF9-8F15-051DDD6B8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019"/>
            <a:ext cx="8596668" cy="4970205"/>
          </a:xfrm>
        </p:spPr>
        <p:txBody>
          <a:bodyPr/>
          <a:lstStyle/>
          <a:p>
            <a:pPr marL="457200" lvl="1" indent="0">
              <a:buNone/>
            </a:pPr>
            <a:r>
              <a:rPr lang="bg-BG" dirty="0"/>
              <a:t>Какви са последствията от всички въведени политики? Възстановила ли се е Латвия изцяло до нивата преди кризата? В по-добро или по-лошо състояние се намира тя?</a:t>
            </a:r>
          </a:p>
          <a:p>
            <a:pPr marL="457200" lvl="1" indent="0">
              <a:buNone/>
            </a:pPr>
            <a:r>
              <a:rPr lang="bg-BG" dirty="0"/>
              <a:t>Основните показатели са следните(към 2012г.):</a:t>
            </a:r>
          </a:p>
          <a:p>
            <a:pPr lvl="1"/>
            <a:r>
              <a:rPr lang="bg-BG" dirty="0"/>
              <a:t>Продукцията се е увеличила с 18% от дъното, но въпреки това е 11% под пика преди кризата</a:t>
            </a:r>
          </a:p>
          <a:p>
            <a:pPr lvl="1"/>
            <a:r>
              <a:rPr lang="bg-BG" dirty="0"/>
              <a:t>Нивото на безработица е отново около 12%</a:t>
            </a:r>
          </a:p>
          <a:p>
            <a:pPr lvl="1"/>
            <a:r>
              <a:rPr lang="bg-BG" dirty="0"/>
              <a:t>Текущата сметка и фискалните сметки са приблизително балансирани, а финансовата система изглежда в прилична форма</a:t>
            </a:r>
          </a:p>
          <a:p>
            <a:pPr lvl="1"/>
            <a:r>
              <a:rPr lang="bg-BG" dirty="0"/>
              <a:t>Населението е с 7.7% по-ниско</a:t>
            </a:r>
            <a:r>
              <a:rPr lang="en-GB" dirty="0"/>
              <a:t> </a:t>
            </a:r>
            <a:r>
              <a:rPr lang="bg-BG" dirty="0"/>
              <a:t>от 2008г., или нетна емиграция от 5.7%</a:t>
            </a:r>
          </a:p>
          <a:p>
            <a:pPr marL="457200" lvl="1" indent="0">
              <a:buNone/>
            </a:pPr>
            <a:r>
              <a:rPr lang="bg-BG" dirty="0"/>
              <a:t>Два въпроса изникват в този момент:</a:t>
            </a:r>
          </a:p>
          <a:p>
            <a:pPr marL="800100" lvl="1" indent="-342900">
              <a:buFont typeface="+mj-lt"/>
              <a:buAutoNum type="arabicPeriod"/>
            </a:pPr>
            <a:r>
              <a:rPr lang="bg-BG" dirty="0"/>
              <a:t>Колко далеч е безработицата от естественото ниво?</a:t>
            </a:r>
          </a:p>
          <a:p>
            <a:pPr marL="800100" lvl="1" indent="-342900">
              <a:buFont typeface="+mj-lt"/>
              <a:buAutoNum type="arabicPeriod"/>
            </a:pPr>
            <a:r>
              <a:rPr lang="bg-BG" dirty="0"/>
              <a:t>Как би следвало да мислим за емиграцията като част от процеса на приспособяване?</a:t>
            </a:r>
          </a:p>
        </p:txBody>
      </p:sp>
    </p:spTree>
    <p:extLst>
      <p:ext uri="{BB962C8B-B14F-4D97-AF65-F5344CB8AC3E}">
        <p14:creationId xmlns:p14="http://schemas.microsoft.com/office/powerpoint/2010/main" val="1914597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F2969-232D-135D-90E2-5AE6358D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535" y="216540"/>
            <a:ext cx="6492975" cy="1320800"/>
          </a:xfrm>
        </p:spPr>
        <p:txBody>
          <a:bodyPr>
            <a:normAutofit/>
          </a:bodyPr>
          <a:lstStyle/>
          <a:p>
            <a:r>
              <a:rPr lang="bg-BG" dirty="0"/>
              <a:t>Колко далеч е безработицата от естественото ниво?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629E-E059-4D7D-6FE0-7A124225C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68" y="1554827"/>
            <a:ext cx="6927831" cy="4668992"/>
          </a:xfrm>
        </p:spPr>
        <p:txBody>
          <a:bodyPr>
            <a:normAutofit/>
          </a:bodyPr>
          <a:lstStyle/>
          <a:p>
            <a:r>
              <a:rPr lang="bg-BG" dirty="0"/>
              <a:t>През юни 2013, нивото на безработица в страната остава сравнително високо – 11.4%.</a:t>
            </a:r>
          </a:p>
          <a:p>
            <a:r>
              <a:rPr lang="bg-BG" dirty="0"/>
              <a:t>Търсейки естественото ниво, нека погледнем на графиката връзката между разликата в базисната и очакваната инфлация и нивото на безработица (Крива на Филипс)</a:t>
            </a:r>
          </a:p>
          <a:p>
            <a:pPr lvl="1"/>
            <a:r>
              <a:rPr lang="bg-BG" dirty="0"/>
              <a:t>Нивото на безработица, за което базисна инфлация = очаквана инфлация, е изненадващо високите 13.3%</a:t>
            </a:r>
          </a:p>
          <a:p>
            <a:pPr lvl="1"/>
            <a:r>
              <a:rPr lang="bg-BG" dirty="0"/>
              <a:t>Безработица под 8% типично се асоциира и с висока инфлация</a:t>
            </a:r>
            <a:endParaRPr lang="en-GB" dirty="0"/>
          </a:p>
          <a:p>
            <a:pPr marL="342900" lvl="1" indent="-342900"/>
            <a:r>
              <a:rPr lang="bg-BG" sz="1800" dirty="0"/>
              <a:t>Как може държава с ниска минимална работна заплата, слаби синдикати и ограничено осигуряване за безработица да има толкова висок естествен процент?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35AC5-11F2-F0DF-00DA-2F797F39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00" y="311377"/>
            <a:ext cx="4440033" cy="486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CE214E-5071-9515-1973-F09EB9EB86CE}"/>
              </a:ext>
            </a:extLst>
          </p:cNvPr>
          <p:cNvSpPr txBox="1"/>
          <p:nvPr/>
        </p:nvSpPr>
        <p:spPr>
          <a:xfrm>
            <a:off x="963561" y="5666154"/>
            <a:ext cx="9861755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bg-BG" i="1" dirty="0"/>
              <a:t>„Действителното ниво на безработица е вероятно доста близо до естественото.</a:t>
            </a:r>
            <a:r>
              <a:rPr lang="en-GB" i="1" dirty="0"/>
              <a:t> </a:t>
            </a:r>
            <a:r>
              <a:rPr lang="bg-BG" i="1" dirty="0"/>
              <a:t>Латвия може да иска да предприеме мерки за намаляване на естествения процент, но възстановяването от спада е до голяма степен завършено.“</a:t>
            </a:r>
          </a:p>
        </p:txBody>
      </p:sp>
    </p:spTree>
    <p:extLst>
      <p:ext uri="{BB962C8B-B14F-4D97-AF65-F5344CB8AC3E}">
        <p14:creationId xmlns:p14="http://schemas.microsoft.com/office/powerpoint/2010/main" val="282446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73721-772E-FDE1-0916-F6E0F11B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207206"/>
            <a:ext cx="4203045" cy="112925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300" dirty="0">
                <a:solidFill>
                  <a:schemeClr val="bg1"/>
                </a:solidFill>
              </a:rPr>
              <a:t>Как би следвало да мислим за емиграцията като част от процеса на приспособяване?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D748-A616-CE85-429F-3708062C0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43665"/>
            <a:ext cx="4837471" cy="4719483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bg1"/>
                </a:solidFill>
              </a:rPr>
              <a:t>Латвийската емиграция е феномен дълго преди кризата, със среден темп от 0.5% годишно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bg1"/>
                </a:solidFill>
              </a:rPr>
              <a:t>Въпреки временното увеличение по време на кризата, през 2012г. темпът се връща към старата стойност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bg1"/>
                </a:solidFill>
              </a:rPr>
              <a:t>Прилики и разлики между емиграцията в държави-членки на Шенген и различни щати в САЩ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bg1"/>
                </a:solidFill>
              </a:rPr>
              <a:t>Друг важен въпрос е кои са емигрантите и биха ли се върнали обратно?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bg1"/>
                </a:solidFill>
              </a:rPr>
              <a:t>Данните сочат, че емигриралите по време на кризата са били малко по-млади и по-образовани от средното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bg1"/>
                </a:solidFill>
              </a:rPr>
              <a:t>Само 20% от тях имали намерение да се върнат през следващите 5 години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415C8-E058-0DD7-E135-676EBD9E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461783"/>
            <a:ext cx="5143500" cy="3921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C22A-50CB-9F96-F6E3-BE048FCDF355}"/>
              </a:ext>
            </a:extLst>
          </p:cNvPr>
          <p:cNvSpPr txBox="1"/>
          <p:nvPr/>
        </p:nvSpPr>
        <p:spPr>
          <a:xfrm>
            <a:off x="5378245" y="5801032"/>
            <a:ext cx="5861256" cy="92333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bg-BG" i="1" dirty="0"/>
              <a:t>„Предимно постоянното напускане на по-младите и образовани работници може да струва скъпо на тези, които останат.“</a:t>
            </a:r>
          </a:p>
        </p:txBody>
      </p:sp>
    </p:spTree>
    <p:extLst>
      <p:ext uri="{BB962C8B-B14F-4D97-AF65-F5344CB8AC3E}">
        <p14:creationId xmlns:p14="http://schemas.microsoft.com/office/powerpoint/2010/main" val="76990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A34C5-98C5-732B-E444-3D16FD4B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Периоди в Латвийския сценарий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D7054D-F39A-2981-A691-51B953F1EA39}"/>
              </a:ext>
            </a:extLst>
          </p:cNvPr>
          <p:cNvSpPr>
            <a:spLocks/>
          </p:cNvSpPr>
          <p:nvPr/>
        </p:nvSpPr>
        <p:spPr>
          <a:xfrm>
            <a:off x="1283488" y="2318657"/>
            <a:ext cx="4435372" cy="4403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defTabSz="338328">
              <a:spcAft>
                <a:spcPts val="600"/>
              </a:spcAft>
              <a:buFont typeface="+mj-lt"/>
              <a:buAutoNum type="arabicPeriod"/>
            </a:pPr>
            <a:r>
              <a:rPr lang="bg-BG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периода 2000 до 2007 БВП се увеличава почти двойно (90%)</a:t>
            </a:r>
          </a:p>
          <a:p>
            <a:pPr marL="624078" lvl="1" indent="-285750" defTabSz="338328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bg-BG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Безработицата намалява от 14 % до 6 %</a:t>
            </a:r>
          </a:p>
          <a:p>
            <a:pPr marL="457200" indent="-457200" defTabSz="338328">
              <a:spcAft>
                <a:spcPts val="600"/>
              </a:spcAft>
              <a:buFont typeface="+mj-lt"/>
              <a:buAutoNum type="arabicPeriod"/>
            </a:pPr>
            <a:r>
              <a:rPr lang="bg-BG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 време на кризата 2007-2008 БВП се свива с 25 %.</a:t>
            </a:r>
          </a:p>
          <a:p>
            <a:pPr marL="624078" lvl="1" indent="-285750" defTabSz="338328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bg-BG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Безработицата се увеличава до повече от 21 % през 2010</a:t>
            </a:r>
          </a:p>
          <a:p>
            <a:pPr marL="457200" indent="-457200" defTabSz="338328">
              <a:spcAft>
                <a:spcPts val="600"/>
              </a:spcAft>
              <a:buFont typeface="+mj-lt"/>
              <a:buAutoNum type="arabicPeriod"/>
            </a:pPr>
            <a:r>
              <a:rPr lang="bg-BG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След което следва плавно подобряване и на двата показателя.</a:t>
            </a:r>
            <a:endParaRPr lang="bg-BG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FDD46-7792-B22C-5B81-1B5A97E13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"/>
          <a:stretch/>
        </p:blipFill>
        <p:spPr>
          <a:xfrm>
            <a:off x="6034532" y="1844837"/>
            <a:ext cx="5630159" cy="4647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6881E-34EC-8039-FC2D-5B2D64D67EF1}"/>
              </a:ext>
            </a:extLst>
          </p:cNvPr>
          <p:cNvSpPr txBox="1"/>
          <p:nvPr/>
        </p:nvSpPr>
        <p:spPr>
          <a:xfrm>
            <a:off x="9048630" y="3424766"/>
            <a:ext cx="802400" cy="71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38328">
              <a:spcAft>
                <a:spcPts val="600"/>
              </a:spcAft>
            </a:pPr>
            <a:r>
              <a:rPr lang="bg-BG" sz="133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Период на криза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173761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5A4B-0FC2-633E-FFE6-23DA056AC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3126"/>
            <a:ext cx="8596668" cy="609600"/>
          </a:xfrm>
        </p:spPr>
        <p:txBody>
          <a:bodyPr>
            <a:normAutofit/>
          </a:bodyPr>
          <a:lstStyle/>
          <a:p>
            <a:pPr algn="ctr"/>
            <a:r>
              <a:rPr lang="bg-BG" sz="3200" dirty="0"/>
              <a:t>Заключителни изводи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2C12A-1BA6-D607-0750-F267E13C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6" y="1032390"/>
            <a:ext cx="9281652" cy="5525725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bg-BG" dirty="0"/>
              <a:t>Здравословните периоди на подем често се превръщат в нездравословни и политиците реагират на това твърде късно</a:t>
            </a:r>
          </a:p>
          <a:p>
            <a:pPr marL="800100" lvl="1" indent="-342900" algn="just">
              <a:buFont typeface="+mj-lt"/>
              <a:buAutoNum type="alphaLcParenR"/>
            </a:pPr>
            <a:r>
              <a:rPr lang="bg-BG" dirty="0"/>
              <a:t>Според авторите на статията, ако паричната политика е била по-строга след 2006, последващата корекция е щяла да бъде по-лесна</a:t>
            </a:r>
          </a:p>
          <a:p>
            <a:pPr algn="just">
              <a:buFont typeface="+mj-lt"/>
              <a:buAutoNum type="arabicPeriod"/>
            </a:pPr>
            <a:r>
              <a:rPr lang="bg-BG" dirty="0"/>
              <a:t>Ако финансовият сектор на една страна е предимно съставен от дъщерни дружества на чуждестранни банки, е добра идея да има кооперация с тях</a:t>
            </a:r>
          </a:p>
          <a:p>
            <a:pPr marL="800100" lvl="1" indent="-342900" algn="just">
              <a:buFont typeface="+mj-lt"/>
              <a:buAutoNum type="alphaLcParenR"/>
            </a:pPr>
            <a:r>
              <a:rPr lang="bg-BG" dirty="0"/>
              <a:t>Ако скандинавските банки не поддържаха до голяма степен финансиране за своите латвийски дъщерни дружества, последствията за Латвия можеше да бъдат много по-тежки</a:t>
            </a:r>
          </a:p>
          <a:p>
            <a:pPr marL="342900" lvl="1" indent="-342900" algn="just">
              <a:buFont typeface="+mj-lt"/>
              <a:buAutoNum type="arabicPeriod" startAt="3"/>
            </a:pPr>
            <a:r>
              <a:rPr lang="bg-BG" sz="1800" dirty="0"/>
              <a:t>Ако правителството и централната банка на Латвия бяха следвали строгите правила на валутния борд и не бяха предоставили финансиране на банките, спадът на производството вероятно щеше да бъде много по-голям</a:t>
            </a:r>
            <a:endParaRPr lang="en-GB" sz="1800" dirty="0"/>
          </a:p>
          <a:p>
            <a:pPr marL="342900" lvl="1" indent="-342900" algn="just">
              <a:buFont typeface="+mj-lt"/>
              <a:buAutoNum type="arabicPeriod" startAt="3"/>
            </a:pPr>
            <a:r>
              <a:rPr lang="bg-BG" sz="1800" dirty="0"/>
              <a:t>Повишаването на производителността може да стане бързо</a:t>
            </a:r>
          </a:p>
          <a:p>
            <a:pPr marL="742950" lvl="2" indent="-342900" algn="just">
              <a:buFont typeface="+mj-lt"/>
              <a:buAutoNum type="alphaLcParenR"/>
            </a:pPr>
            <a:r>
              <a:rPr lang="bg-BG" dirty="0"/>
              <a:t>Латвия успява да повиши своята конкурентоспособност най-вече благодарение на повишената производителност, което от своя страна наложи само лек спад на номиналните заплати</a:t>
            </a:r>
          </a:p>
        </p:txBody>
      </p:sp>
    </p:spTree>
    <p:extLst>
      <p:ext uri="{BB962C8B-B14F-4D97-AF65-F5344CB8AC3E}">
        <p14:creationId xmlns:p14="http://schemas.microsoft.com/office/powerpoint/2010/main" val="615325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5A4B-0FC2-633E-FFE6-23DA056AC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491" y="34193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Двата ключови аспекта от програмата за корекция на Латвия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2C12A-1BA6-D607-0750-F267E13C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69" y="1818969"/>
            <a:ext cx="11307097" cy="3549444"/>
          </a:xfrm>
        </p:spPr>
        <p:txBody>
          <a:bodyPr numCol="1">
            <a:normAutofit/>
          </a:bodyPr>
          <a:lstStyle/>
          <a:p>
            <a:pPr>
              <a:buFont typeface="+mj-lt"/>
              <a:buAutoNum type="arabicPeriod"/>
            </a:pPr>
            <a:r>
              <a:rPr lang="bg-BG" b="1" dirty="0"/>
              <a:t>Фронтално фискално консолидиране</a:t>
            </a:r>
          </a:p>
          <a:p>
            <a:pPr marL="0" indent="0">
              <a:buNone/>
            </a:pPr>
            <a:r>
              <a:rPr lang="bg-BG" sz="1600" dirty="0"/>
              <a:t>- Хронологичният ред на събитията показва, не е виновна за спадът в производството, а дори обратното – тя до голяма част съвпада с връщането на Латвия към растеж</a:t>
            </a:r>
          </a:p>
          <a:p>
            <a:pPr marL="0" indent="0">
              <a:buNone/>
            </a:pPr>
            <a:r>
              <a:rPr lang="bg-BG" sz="1600" dirty="0"/>
              <a:t>- Все още не може да се каже със сигурност дали фискалната консолидация е имала неблагоприятен ефект върху търсенето и производството</a:t>
            </a:r>
          </a:p>
          <a:p>
            <a:pPr marL="0" indent="0">
              <a:buNone/>
            </a:pPr>
            <a:r>
              <a:rPr lang="en-GB" sz="1600" dirty="0"/>
              <a:t>- </a:t>
            </a:r>
            <a:r>
              <a:rPr lang="bg-BG" sz="1600" dirty="0"/>
              <a:t>Спадът в продукцията се дължи до голяма степен и на кредитния крънч, чието разсейване впоследствие да неутрализира негативния ефект на консолидацията</a:t>
            </a:r>
          </a:p>
          <a:p>
            <a:pPr marL="0" indent="0">
              <a:buNone/>
            </a:pPr>
            <a:r>
              <a:rPr lang="bg-BG" sz="1600" dirty="0"/>
              <a:t>- Обявяването на ясна фискална политика увеличи доверието, довеждайки до по-ниски спредове на суапове за кредитно неизпълнение</a:t>
            </a:r>
          </a:p>
          <a:p>
            <a:pPr marL="0" indent="0">
              <a:buNone/>
            </a:pPr>
            <a:r>
              <a:rPr lang="bg-BG" sz="1600" dirty="0"/>
              <a:t>- Причина за по-ниските лихви за частни кредитополучатели, обаче, е също намаляването на валутния риск</a:t>
            </a:r>
          </a:p>
          <a:p>
            <a:pPr>
              <a:buFont typeface="+mj-lt"/>
              <a:buAutoNum type="arabicPeriod"/>
            </a:pPr>
            <a:endParaRPr lang="bg-BG" sz="1700" dirty="0"/>
          </a:p>
          <a:p>
            <a:pPr marL="0" indent="0">
              <a:buNone/>
            </a:pPr>
            <a:endParaRPr lang="bg-BG" sz="17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2D63-76AC-6FB6-0F72-4DB269C74042}"/>
              </a:ext>
            </a:extLst>
          </p:cNvPr>
          <p:cNvSpPr txBox="1"/>
          <p:nvPr/>
        </p:nvSpPr>
        <p:spPr>
          <a:xfrm>
            <a:off x="3054857" y="5666154"/>
            <a:ext cx="8586538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g-BG" i="1" dirty="0"/>
              <a:t>„Опитът на Латвия хвърля малко светлина върху темата за оптималната скорост на фискалната консолидация.“</a:t>
            </a:r>
          </a:p>
        </p:txBody>
      </p:sp>
    </p:spTree>
    <p:extLst>
      <p:ext uri="{BB962C8B-B14F-4D97-AF65-F5344CB8AC3E}">
        <p14:creationId xmlns:p14="http://schemas.microsoft.com/office/powerpoint/2010/main" val="741706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A1320-3526-D0A0-6B82-76868E80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0943"/>
            <a:ext cx="8596668" cy="416887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bg-BG" b="1" dirty="0"/>
              <a:t>Вътрешна девалвация</a:t>
            </a:r>
            <a:endParaRPr lang="en-US" b="1" dirty="0"/>
          </a:p>
          <a:p>
            <a:pPr marL="0" indent="0">
              <a:buNone/>
            </a:pPr>
            <a:r>
              <a:rPr lang="en-US" sz="1600" b="1" dirty="0"/>
              <a:t>- </a:t>
            </a:r>
            <a:r>
              <a:rPr lang="bg-BG" sz="1600" dirty="0"/>
              <a:t>В случая на Латвия, може да се каже, че тази стратегия проработи по-добре отколкото мнозина очакваха</a:t>
            </a:r>
          </a:p>
          <a:p>
            <a:pPr marL="0" indent="0">
              <a:buNone/>
            </a:pPr>
            <a:r>
              <a:rPr lang="bg-BG" sz="1600" dirty="0"/>
              <a:t>- Въпреки фактът, че по принцип външната девалвация се случва доста по-бързо, в този случай вътрешната също даде ефект сравнително бързо, и то по изненадващ начин</a:t>
            </a:r>
          </a:p>
          <a:p>
            <a:pPr marL="0" indent="0">
              <a:buNone/>
            </a:pPr>
            <a:r>
              <a:rPr lang="bg-BG" sz="1600" dirty="0"/>
              <a:t>- Както споменахме, подобрението в сектора на търгуемите стоки се дължеше предимно на увеличение на производителността, а не толкова на намаление на номиналните заплати</a:t>
            </a:r>
          </a:p>
          <a:p>
            <a:pPr marL="0" indent="0">
              <a:buNone/>
            </a:pPr>
            <a:r>
              <a:rPr lang="bg-BG" sz="1600" dirty="0"/>
              <a:t>- Впоследствие, намаляването на разходите за труд на единица продукция доведе до повишаване на маржовете на печалба, а не до понижаване на цените</a:t>
            </a:r>
          </a:p>
          <a:p>
            <a:pPr marL="0" indent="0">
              <a:buNone/>
            </a:pPr>
            <a:r>
              <a:rPr lang="bg-BG" sz="1600" dirty="0"/>
              <a:t>- В крайна сметка, износът се увеличава драстично, по този начин издърпвайки възстановяването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981D7-CEE6-9D62-1DA6-03A158E7F607}"/>
              </a:ext>
            </a:extLst>
          </p:cNvPr>
          <p:cNvSpPr txBox="1"/>
          <p:nvPr/>
        </p:nvSpPr>
        <p:spPr>
          <a:xfrm>
            <a:off x="677334" y="4511175"/>
            <a:ext cx="7001660" cy="181588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g-BG" sz="1600" i="1" dirty="0"/>
              <a:t>Вътрешна девалвация: икономическа стратегия, насочена към възстановяване на конкурентоспособността чрез намаляване на разходите и цените в дадена страна, а не чрез девалвация на националната валута. Мерките, свързани с вътрешната девалвация, могат да включват намаляване на заплатите, съкращаване на публичните разходи и прилагане на структурни реформи за повишаване на производителността.</a:t>
            </a:r>
          </a:p>
        </p:txBody>
      </p:sp>
    </p:spTree>
    <p:extLst>
      <p:ext uri="{BB962C8B-B14F-4D97-AF65-F5344CB8AC3E}">
        <p14:creationId xmlns:p14="http://schemas.microsoft.com/office/powerpoint/2010/main" val="1034008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C06A-B9E2-A520-F9E7-2AD4D0CE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Референции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E43D3-4B92-87FE-3028-3454E80C3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https://www.imf.org/external/pubs/ft/wp/2008/wp08181.pdf</a:t>
            </a:r>
            <a:endParaRPr lang="en-GB" dirty="0"/>
          </a:p>
          <a:p>
            <a:r>
              <a:rPr lang="en-GB" dirty="0"/>
              <a:t>https://www.cvce.eu/en/obj/signing_of_the_treaty_of_accession_of_latvia_to_the_european_union_athens_16_april_2003-en-58993be5-84b0-47f0-a065-3391e7b2a76f.html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91859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A5A16-7BE9-4AA1-9B5E-00FAFA5C8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5D27F9-7623-4A6E-89FF-87E6C4E0D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B7CFC0-1E17-41C5-BF93-16E99B1F8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8640594F-E37B-4D91-8E95-9DA62A9B9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93C9D004-5359-4937-9D4B-EC8988806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DE8B4BF-A71A-4324-A033-7886CF70A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5697F627-1058-435C-96D4-98AB552C6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2EF457-D744-4C61-8670-518EC1D2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645924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49E61018-BC96-47DC-B47F-FFBA96BAD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CA434EC-618C-4787-86BA-1BF4747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7378863-CDB3-4B0F-A65C-98A1252DD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05F335-6B28-5B4F-49C6-407E57A4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267012"/>
            <a:ext cx="7766936" cy="27838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413130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ADB9-DEC5-3F64-B52A-956CFE0E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Авторите анализират периода 2000-2007г., чрез 6 въпроса: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6B44923-9CD8-7CC8-0A44-4456FF15A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918977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358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CA434992-F97C-72F4-1242-1D1AB2A0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1. Какво предизвика бурния растеж?</a:t>
            </a:r>
          </a:p>
        </p:txBody>
      </p:sp>
      <p:pic>
        <p:nvPicPr>
          <p:cNvPr id="8" name="Picture 7" descr="A graph with red and green lines and numbers&#10;&#10;Description automatically generated">
            <a:extLst>
              <a:ext uri="{FF2B5EF4-FFF2-40B4-BE49-F238E27FC236}">
                <a16:creationId xmlns:a16="http://schemas.microsoft.com/office/drawing/2014/main" id="{EA69875A-B1E8-6FFC-E4B1-7AD8FC562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23969" y="609124"/>
            <a:ext cx="4745742" cy="3642357"/>
          </a:xfrm>
          <a:prstGeom prst="rect">
            <a:avLst/>
          </a:prstGeom>
        </p:spPr>
      </p:pic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DFD86E59-255D-B4F0-5546-717B537C8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28" y="944150"/>
            <a:ext cx="3860135" cy="29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B09A-6520-925B-3D95-45144DE5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bg-BG" dirty="0"/>
              <a:t>По пътя на растежа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E948F-890D-D0B7-30A3-C54716C9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58" y="376898"/>
            <a:ext cx="5265042" cy="29220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E67-0D9C-060B-B0AC-FC3D5EBA4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3425667" cy="404464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1600" dirty="0"/>
              <a:t>Латвия получава своята независимост от СССР през 1991г.</a:t>
            </a:r>
          </a:p>
          <a:p>
            <a:pPr>
              <a:lnSpc>
                <a:spcPct val="90000"/>
              </a:lnSpc>
            </a:pPr>
            <a:r>
              <a:rPr lang="bg-BG" sz="1600" dirty="0"/>
              <a:t>Член на ЕС от 2004г.</a:t>
            </a:r>
          </a:p>
          <a:p>
            <a:pPr>
              <a:lnSpc>
                <a:spcPct val="90000"/>
              </a:lnSpc>
            </a:pPr>
            <a:r>
              <a:rPr lang="bg-BG" sz="1600" dirty="0"/>
              <a:t>Класифицира се като малка отворена икономика със средно ниво на доходи</a:t>
            </a:r>
            <a:r>
              <a:rPr lang="en-US" sz="1600" dirty="0"/>
              <a:t>.</a:t>
            </a:r>
            <a:endParaRPr lang="bg-BG" sz="1600" dirty="0"/>
          </a:p>
          <a:p>
            <a:pPr>
              <a:lnSpc>
                <a:spcPct val="90000"/>
              </a:lnSpc>
            </a:pPr>
            <a:r>
              <a:rPr lang="bg-BG" sz="1600" dirty="0"/>
              <a:t>През 2012г.</a:t>
            </a:r>
          </a:p>
          <a:p>
            <a:pPr lvl="1">
              <a:lnSpc>
                <a:spcPct val="90000"/>
              </a:lnSpc>
            </a:pPr>
            <a:r>
              <a:rPr lang="bg-BG" dirty="0"/>
              <a:t>Номинално БВП достига 22 млр. евро</a:t>
            </a:r>
          </a:p>
          <a:p>
            <a:pPr lvl="1">
              <a:lnSpc>
                <a:spcPct val="90000"/>
              </a:lnSpc>
            </a:pPr>
            <a:r>
              <a:rPr lang="bg-BG" dirty="0"/>
              <a:t>Население от 2 мил. души</a:t>
            </a:r>
          </a:p>
          <a:p>
            <a:pPr lvl="1">
              <a:lnSpc>
                <a:spcPct val="90000"/>
              </a:lnSpc>
            </a:pPr>
            <a:r>
              <a:rPr lang="bg-BG" dirty="0"/>
              <a:t>ФИП е 62 % от средното за ЕС</a:t>
            </a:r>
          </a:p>
        </p:txBody>
      </p:sp>
      <p:pic>
        <p:nvPicPr>
          <p:cNvPr id="5" name="Picture 4" descr="A group of people sitting at a table signing papers&#10;&#10;Description automatically generated">
            <a:extLst>
              <a:ext uri="{FF2B5EF4-FFF2-40B4-BE49-F238E27FC236}">
                <a16:creationId xmlns:a16="http://schemas.microsoft.com/office/drawing/2014/main" id="{6787E60A-2AE2-A2EE-32F0-678029847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96" y="3439020"/>
            <a:ext cx="3898638" cy="2602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C8B65-DE0D-EC56-F4F1-439F5621CF80}"/>
              </a:ext>
            </a:extLst>
          </p:cNvPr>
          <p:cNvSpPr txBox="1"/>
          <p:nvPr/>
        </p:nvSpPr>
        <p:spPr>
          <a:xfrm>
            <a:off x="698370" y="6205231"/>
            <a:ext cx="60334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050" i="1"/>
              <a:t>На 16 април 2003 г. в Атина президентът на Латвия Вайра Вике-Фрейберга и министър-председателят Ейнарс Репше подписват Договора за присъединяване на Латвия към Европейския съюз</a:t>
            </a:r>
            <a:endParaRPr lang="bg-BG" sz="1050" i="1"/>
          </a:p>
        </p:txBody>
      </p:sp>
    </p:spTree>
    <p:extLst>
      <p:ext uri="{BB962C8B-B14F-4D97-AF65-F5344CB8AC3E}">
        <p14:creationId xmlns:p14="http://schemas.microsoft.com/office/powerpoint/2010/main" val="244363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3B0C6-926E-6047-491C-E3586CC01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7" y="1521638"/>
            <a:ext cx="5172509" cy="381472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A5F7AC4-A309-F00C-530D-28BACD53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278" y="1562716"/>
            <a:ext cx="5346458" cy="358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5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B09A-6520-925B-3D95-45144DE5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44" y="1137887"/>
            <a:ext cx="4056530" cy="1106424"/>
          </a:xfrm>
        </p:spPr>
        <p:txBody>
          <a:bodyPr>
            <a:normAutofit/>
          </a:bodyPr>
          <a:lstStyle/>
          <a:p>
            <a:r>
              <a:rPr lang="bg-BG" sz="2800" dirty="0"/>
              <a:t>По пътя на растежа(2)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2E67-0D9C-060B-B0AC-FC3D5EBA4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bg-BG" sz="1800" dirty="0"/>
              <a:t>Отворена икономика както и за финансови операции, така и за внос и износ</a:t>
            </a:r>
          </a:p>
          <a:p>
            <a:r>
              <a:rPr lang="bg-BG" sz="1800" dirty="0"/>
              <a:t>1 януари 2005г., националната валута, латът, е фиксиран към еврото с курс 1.42 евро за лат.</a:t>
            </a:r>
          </a:p>
          <a:p>
            <a:r>
              <a:rPr lang="bg-BG" sz="1800" dirty="0"/>
              <a:t>2 май 2005г., Латвия се присъединява към </a:t>
            </a:r>
            <a:r>
              <a:rPr lang="en-US" sz="1800" dirty="0"/>
              <a:t>ERM II</a:t>
            </a:r>
          </a:p>
          <a:p>
            <a:r>
              <a:rPr lang="bg-BG" sz="1800" dirty="0"/>
              <a:t>През януари 2014г. се присъединява към Еврозоната.</a:t>
            </a:r>
          </a:p>
          <a:p>
            <a:endParaRPr lang="bg-BG" sz="1800" dirty="0"/>
          </a:p>
        </p:txBody>
      </p:sp>
      <p:pic>
        <p:nvPicPr>
          <p:cNvPr id="9" name="Picture 8" descr="A close-up of a currency note&#10;&#10;Description automatically generated">
            <a:extLst>
              <a:ext uri="{FF2B5EF4-FFF2-40B4-BE49-F238E27FC236}">
                <a16:creationId xmlns:a16="http://schemas.microsoft.com/office/drawing/2014/main" id="{11790C42-FEE6-DC40-5FCB-270C0788B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54032" y="5647935"/>
            <a:ext cx="2317370" cy="1152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ED734-919D-4609-95F8-4AE0ADD7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11" y="633619"/>
            <a:ext cx="4213662" cy="1495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6ADF4C-57F1-ABCE-4CA6-2C96E7CCB2C0}"/>
              </a:ext>
            </a:extLst>
          </p:cNvPr>
          <p:cNvSpPr txBox="1"/>
          <p:nvPr/>
        </p:nvSpPr>
        <p:spPr>
          <a:xfrm>
            <a:off x="838199" y="6581001"/>
            <a:ext cx="2754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/>
              <a:t>Банкнота от 500 лата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1D9BE8-E125-58FD-1C3F-304BAF8C0A60}"/>
              </a:ext>
            </a:extLst>
          </p:cNvPr>
          <p:cNvSpPr txBox="1"/>
          <p:nvPr/>
        </p:nvSpPr>
        <p:spPr>
          <a:xfrm>
            <a:off x="4659166" y="293902"/>
            <a:ext cx="287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/>
              <a:t>Латвийски евро монети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513CC-1DF5-FE35-4244-827C84209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11" y="2359152"/>
            <a:ext cx="4260123" cy="2902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ADA7C8-CFBF-66A2-C92D-C4E367A53CE8}"/>
              </a:ext>
            </a:extLst>
          </p:cNvPr>
          <p:cNvSpPr txBox="1"/>
          <p:nvPr/>
        </p:nvSpPr>
        <p:spPr>
          <a:xfrm>
            <a:off x="5167210" y="5287754"/>
            <a:ext cx="4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Валдис Домбровскис (вдясно, МП на Латвия) и Оли Рен (заместник-председател на Европейската комисия),  двамата държат гигантска монета от 1 евро</a:t>
            </a:r>
            <a:endParaRPr lang="bg-BG" sz="1200" i="1" dirty="0"/>
          </a:p>
        </p:txBody>
      </p:sp>
    </p:spTree>
    <p:extLst>
      <p:ext uri="{BB962C8B-B14F-4D97-AF65-F5344CB8AC3E}">
        <p14:creationId xmlns:p14="http://schemas.microsoft.com/office/powerpoint/2010/main" val="26228365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nge Red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2.xml><?xml version="1.0" encoding="utf-8"?>
<a:themeOverride xmlns:a="http://schemas.openxmlformats.org/drawingml/2006/main">
  <a:clrScheme name="Orange Red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3842</Words>
  <Application>Microsoft Office PowerPoint</Application>
  <PresentationFormat>Widescreen</PresentationFormat>
  <Paragraphs>265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Courier New</vt:lpstr>
      <vt:lpstr>Söhne</vt:lpstr>
      <vt:lpstr>Trebuchet MS</vt:lpstr>
      <vt:lpstr>Wingdings 3</vt:lpstr>
      <vt:lpstr>Facet</vt:lpstr>
      <vt:lpstr>Boom, Bust, Recovery: Forensics of the Latvia Crisis Authors:Olivier J. Blanchard, Mark Griffiths and Bertrand Gruss  Едно от възраженията срещу участие във валутна зона е загубата на инструмент на паричната политика, какъвто е гъвкавият валутен курс. Направете обобщение на мерките на политиката в Латвия за преодоляване на ефектите от глобалната икономическа криза от 2008 – 2009 г., подробно описани в статията по-долу. Направете оценка на ефективността на тези мерки – ползи и загуби от прилагането им. </vt:lpstr>
      <vt:lpstr>Въведение</vt:lpstr>
      <vt:lpstr>Въведение(2)</vt:lpstr>
      <vt:lpstr>Периоди в Латвийския сценарий</vt:lpstr>
      <vt:lpstr>Авторите анализират периода 2000-2007г., чрез 6 въпроса:</vt:lpstr>
      <vt:lpstr>1. Какво предизвика бурния растеж?</vt:lpstr>
      <vt:lpstr>По пътя на растежа</vt:lpstr>
      <vt:lpstr>PowerPoint Presentation</vt:lpstr>
      <vt:lpstr>По пътя на растежа(2)</vt:lpstr>
      <vt:lpstr>Ефект на догонването(2000-2007г.)</vt:lpstr>
      <vt:lpstr>Ефект на догонването(2000-2007г.)</vt:lpstr>
      <vt:lpstr>Ефект на догонването(2000-2007г.)</vt:lpstr>
      <vt:lpstr>Ефект на догонването(2000-2007г.)</vt:lpstr>
      <vt:lpstr>Ефект на догонването(2000-2007г.)</vt:lpstr>
      <vt:lpstr>Ефект на догонването(2000-2007г.)</vt:lpstr>
      <vt:lpstr>Глобалната финансова криза</vt:lpstr>
      <vt:lpstr>Глобалната финансова криза</vt:lpstr>
      <vt:lpstr>Външно търсене и износ</vt:lpstr>
      <vt:lpstr>Обяснение на производствения спад и ролята на кредитния стоп</vt:lpstr>
      <vt:lpstr>Внезапното спиране и кризата в кредитирането</vt:lpstr>
      <vt:lpstr>Спад в кредитния растеж, реакция на Латвийската банка</vt:lpstr>
      <vt:lpstr>Ролята на северните родителски банки и ефекта върху икономиката</vt:lpstr>
      <vt:lpstr>PowerPoint Presentation</vt:lpstr>
      <vt:lpstr>Дефицит в платежния баланс</vt:lpstr>
      <vt:lpstr>Спор относно възстановяване на икономиката</vt:lpstr>
      <vt:lpstr>Фискална консолидация (1)</vt:lpstr>
      <vt:lpstr>Фискална консолидация (2)</vt:lpstr>
      <vt:lpstr>Влияе ли в действителност фискалната консолидация върху възстановения икономически растеж?</vt:lpstr>
      <vt:lpstr>Ефект върху лихвените проценти</vt:lpstr>
      <vt:lpstr>PowerPoint Presentation</vt:lpstr>
      <vt:lpstr>Вътрешна девалвация</vt:lpstr>
      <vt:lpstr>Единични разходи за труд (ULC)</vt:lpstr>
      <vt:lpstr>PowerPoint Presentation</vt:lpstr>
      <vt:lpstr>От Единични разходи за труд до цени</vt:lpstr>
      <vt:lpstr>Външно и Вътрешно Търсене</vt:lpstr>
      <vt:lpstr>Балансови ефекти, Инвестиции и Потребление</vt:lpstr>
      <vt:lpstr>Последици от макроикономическите корекции</vt:lpstr>
      <vt:lpstr>Колко далеч е безработицата от естественото ниво?</vt:lpstr>
      <vt:lpstr>Как би следвало да мислим за емиграцията като част от процеса на приспособяване?</vt:lpstr>
      <vt:lpstr>Заключителни изводи</vt:lpstr>
      <vt:lpstr>Двата ключови аспекта от програмата за корекция на Латвия</vt:lpstr>
      <vt:lpstr>PowerPoint Presentation</vt:lpstr>
      <vt:lpstr>Референции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Boom, Bust, Recovery: Forensics of the Latvia Crisis Authors:Olivier J. Blanchard, Mark Griffiths and Bertrand Gruss</dc:title>
  <dc:creator>Yoan Krastev</dc:creator>
  <cp:lastModifiedBy>Костадин Емилов Въчков</cp:lastModifiedBy>
  <cp:revision>12</cp:revision>
  <dcterms:created xsi:type="dcterms:W3CDTF">2023-12-25T12:01:40Z</dcterms:created>
  <dcterms:modified xsi:type="dcterms:W3CDTF">2024-01-03T12:11:27Z</dcterms:modified>
</cp:coreProperties>
</file>